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887" r:id="rId2"/>
  </p:sldMasterIdLst>
  <p:notesMasterIdLst>
    <p:notesMasterId r:id="rId64"/>
  </p:notesMasterIdLst>
  <p:sldIdLst>
    <p:sldId id="482" r:id="rId3"/>
    <p:sldId id="294" r:id="rId4"/>
    <p:sldId id="474" r:id="rId5"/>
    <p:sldId id="475" r:id="rId6"/>
    <p:sldId id="476" r:id="rId7"/>
    <p:sldId id="477" r:id="rId8"/>
    <p:sldId id="478" r:id="rId9"/>
    <p:sldId id="479" r:id="rId10"/>
    <p:sldId id="421" r:id="rId11"/>
    <p:sldId id="483" r:id="rId12"/>
    <p:sldId id="449" r:id="rId13"/>
    <p:sldId id="448" r:id="rId14"/>
    <p:sldId id="430" r:id="rId15"/>
    <p:sldId id="433" r:id="rId16"/>
    <p:sldId id="434" r:id="rId17"/>
    <p:sldId id="487" r:id="rId18"/>
    <p:sldId id="435" r:id="rId19"/>
    <p:sldId id="436" r:id="rId20"/>
    <p:sldId id="450" r:id="rId21"/>
    <p:sldId id="452" r:id="rId22"/>
    <p:sldId id="451" r:id="rId23"/>
    <p:sldId id="484" r:id="rId24"/>
    <p:sldId id="485" r:id="rId25"/>
    <p:sldId id="486" r:id="rId26"/>
    <p:sldId id="488" r:id="rId27"/>
    <p:sldId id="489" r:id="rId28"/>
    <p:sldId id="456" r:id="rId29"/>
    <p:sldId id="458" r:id="rId30"/>
    <p:sldId id="459" r:id="rId31"/>
    <p:sldId id="460" r:id="rId32"/>
    <p:sldId id="461" r:id="rId33"/>
    <p:sldId id="462" r:id="rId34"/>
    <p:sldId id="463" r:id="rId35"/>
    <p:sldId id="464" r:id="rId36"/>
    <p:sldId id="490" r:id="rId37"/>
    <p:sldId id="465" r:id="rId38"/>
    <p:sldId id="466" r:id="rId39"/>
    <p:sldId id="469" r:id="rId40"/>
    <p:sldId id="439" r:id="rId41"/>
    <p:sldId id="440" r:id="rId42"/>
    <p:sldId id="441" r:id="rId43"/>
    <p:sldId id="493" r:id="rId44"/>
    <p:sldId id="471" r:id="rId45"/>
    <p:sldId id="491" r:id="rId46"/>
    <p:sldId id="494" r:id="rId47"/>
    <p:sldId id="495" r:id="rId48"/>
    <p:sldId id="502" r:id="rId49"/>
    <p:sldId id="503" r:id="rId50"/>
    <p:sldId id="470" r:id="rId51"/>
    <p:sldId id="425" r:id="rId52"/>
    <p:sldId id="497" r:id="rId53"/>
    <p:sldId id="492" r:id="rId54"/>
    <p:sldId id="499" r:id="rId55"/>
    <p:sldId id="500" r:id="rId56"/>
    <p:sldId id="480" r:id="rId57"/>
    <p:sldId id="498" r:id="rId58"/>
    <p:sldId id="501" r:id="rId59"/>
    <p:sldId id="473" r:id="rId60"/>
    <p:sldId id="429" r:id="rId61"/>
    <p:sldId id="419" r:id="rId62"/>
    <p:sldId id="333" r:id="rId63"/>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072">
          <p15:clr>
            <a:srgbClr val="A4A3A4"/>
          </p15:clr>
        </p15:guide>
        <p15:guide id="2" pos="546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C7C7C"/>
    <a:srgbClr val="EDED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160" autoAdjust="0"/>
    <p:restoredTop sz="95332" autoAdjust="0"/>
  </p:normalViewPr>
  <p:slideViewPr>
    <p:cSldViewPr snapToGrid="0">
      <p:cViewPr>
        <p:scale>
          <a:sx n="50" d="100"/>
          <a:sy n="50" d="100"/>
        </p:scale>
        <p:origin x="322" y="326"/>
      </p:cViewPr>
      <p:guideLst>
        <p:guide orient="horz" pos="3072"/>
        <p:guide pos="5462"/>
      </p:guideLst>
    </p:cSldViewPr>
  </p:slideViewPr>
  <p:outlineViewPr>
    <p:cViewPr>
      <p:scale>
        <a:sx n="33" d="100"/>
        <a:sy n="33" d="100"/>
      </p:scale>
      <p:origin x="0" y="3874"/>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06-May-18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100" b="1" i="0" u="none" strike="noStrike" kern="1200" dirty="0" smtClean="0">
                <a:solidFill>
                  <a:schemeClr val="tx1"/>
                </a:solidFill>
                <a:effectLst/>
                <a:latin typeface="+mn-lt"/>
                <a:ea typeface="+mn-ea"/>
                <a:cs typeface="+mn-cs"/>
              </a:rPr>
              <a:t>Real Time UI with Apache Kafka Streaming Analytics of Fast Data and Server Push</a:t>
            </a:r>
            <a:endParaRPr lang="en-US" b="1"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100" b="0" i="0" u="none" strike="noStrike" kern="1200" dirty="0" err="1" smtClean="0">
                <a:solidFill>
                  <a:schemeClr val="tx1"/>
                </a:solidFill>
                <a:effectLst/>
                <a:latin typeface="+mn-lt"/>
                <a:ea typeface="+mn-ea"/>
                <a:cs typeface="+mn-cs"/>
              </a:rPr>
              <a:t>WebSocket</a:t>
            </a:r>
            <a:r>
              <a:rPr lang="en-US" sz="1100" b="0" i="0" u="none" strike="noStrike"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endParaRPr lang="en-US" b="0" dirty="0" smtClean="0">
              <a:effectLst/>
            </a:endParaRPr>
          </a:p>
          <a:p>
            <a:pPr rtl="0"/>
            <a:r>
              <a:rPr lang="en-US" b="0" dirty="0" smtClean="0">
                <a:effectLst/>
              </a:rPr>
              <a:t/>
            </a:r>
            <a:br>
              <a:rPr lang="en-US" b="0" dirty="0" smtClean="0">
                <a:effectLst/>
              </a:rPr>
            </a:br>
            <a:r>
              <a:rPr lang="en-US" sz="1100" b="0" i="0" u="none" strike="noStrike" kern="1200" dirty="0" smtClean="0">
                <a:solidFill>
                  <a:schemeClr val="tx1"/>
                </a:solidFill>
                <a:effectLst/>
                <a:latin typeface="+mn-lt"/>
                <a:ea typeface="+mn-ea"/>
                <a:cs typeface="+mn-cs"/>
              </a:rPr>
              <a:t>Introducing the challenge: fast data, scalable and decoupled event handling, streaming analytics</a:t>
            </a:r>
            <a:endParaRPr lang="en-US" b="0" dirty="0" smtClean="0">
              <a:effectLst/>
            </a:endParaRPr>
          </a:p>
          <a:p>
            <a:pPr rtl="0"/>
            <a:r>
              <a:rPr lang="en-US" sz="1100" b="0" i="0" u="none" strike="noStrike" kern="1200" dirty="0" smtClean="0">
                <a:solidFill>
                  <a:schemeClr val="tx1"/>
                </a:solidFill>
                <a:effectLst/>
                <a:latin typeface="+mn-lt"/>
                <a:ea typeface="+mn-ea"/>
                <a:cs typeface="+mn-cs"/>
              </a:rPr>
              <a:t>Introduction of Kafka</a:t>
            </a:r>
            <a:endParaRPr lang="en-US" b="0" dirty="0" smtClean="0">
              <a:effectLst/>
            </a:endParaRPr>
          </a:p>
          <a:p>
            <a:pPr rtl="0"/>
            <a:r>
              <a:rPr lang="en-US" sz="1100" b="0" i="0" u="none" strike="noStrike" kern="1200" dirty="0" smtClean="0">
                <a:solidFill>
                  <a:schemeClr val="tx1"/>
                </a:solidFill>
                <a:effectLst/>
                <a:latin typeface="+mn-lt"/>
                <a:ea typeface="+mn-ea"/>
                <a:cs typeface="+mn-cs"/>
              </a:rPr>
              <a:t>demo of Producing to and consuming from Kafka in Java and </a:t>
            </a:r>
            <a:r>
              <a:rPr lang="en-US" sz="1100" b="0" i="0" u="none" strike="noStrike" kern="1200" dirty="0" err="1" smtClean="0">
                <a:solidFill>
                  <a:schemeClr val="tx1"/>
                </a:solidFill>
                <a:effectLst/>
                <a:latin typeface="+mn-lt"/>
                <a:ea typeface="+mn-ea"/>
                <a:cs typeface="+mn-cs"/>
              </a:rPr>
              <a:t>Nodejs</a:t>
            </a:r>
            <a:r>
              <a:rPr lang="en-US" sz="1100" b="0" i="0" u="none" strike="noStrike" kern="1200" dirty="0" smtClean="0">
                <a:solidFill>
                  <a:schemeClr val="tx1"/>
                </a:solidFill>
                <a:effectLst/>
                <a:latin typeface="+mn-lt"/>
                <a:ea typeface="+mn-ea"/>
                <a:cs typeface="+mn-cs"/>
              </a:rPr>
              <a:t> clients</a:t>
            </a:r>
            <a:endParaRPr lang="en-US" b="0" dirty="0" smtClean="0">
              <a:effectLst/>
            </a:endParaRPr>
          </a:p>
          <a:p>
            <a:pPr rtl="0"/>
            <a:r>
              <a:rPr lang="en-US" sz="1100" b="0" i="0" u="none" strike="noStrike" kern="1200" dirty="0" smtClean="0">
                <a:solidFill>
                  <a:schemeClr val="tx1"/>
                </a:solidFill>
                <a:effectLst/>
                <a:latin typeface="+mn-lt"/>
                <a:ea typeface="+mn-ea"/>
                <a:cs typeface="+mn-cs"/>
              </a:rPr>
              <a:t>Intro Kafka Stream API for streaming analytics</a:t>
            </a:r>
            <a:endParaRPr lang="en-US" b="0" dirty="0" smtClean="0">
              <a:effectLst/>
            </a:endParaRPr>
          </a:p>
          <a:p>
            <a:pPr rtl="0"/>
            <a:r>
              <a:rPr lang="en-US" sz="1100" b="0" i="0" u="none" strike="noStrike" kern="1200" dirty="0" smtClean="0">
                <a:solidFill>
                  <a:schemeClr val="tx1"/>
                </a:solidFill>
                <a:effectLst/>
                <a:latin typeface="+mn-lt"/>
                <a:ea typeface="+mn-ea"/>
                <a:cs typeface="+mn-cs"/>
              </a:rPr>
              <a:t>Demo streaming analytics from java client</a:t>
            </a:r>
            <a:endParaRPr lang="en-US" b="0" dirty="0" smtClean="0">
              <a:effectLst/>
            </a:endParaRPr>
          </a:p>
          <a:p>
            <a:pPr rtl="0"/>
            <a:r>
              <a:rPr lang="en-US" sz="1100" b="0" i="0" u="none" strike="noStrike" kern="1200" dirty="0" smtClean="0">
                <a:solidFill>
                  <a:schemeClr val="tx1"/>
                </a:solidFill>
                <a:effectLst/>
                <a:latin typeface="+mn-lt"/>
                <a:ea typeface="+mn-ea"/>
                <a:cs typeface="+mn-cs"/>
              </a:rPr>
              <a:t>Intro of web </a:t>
            </a:r>
            <a:r>
              <a:rPr lang="en-US" sz="1100" b="0" i="0" u="none" strike="noStrike" kern="1200" dirty="0" err="1" smtClean="0">
                <a:solidFill>
                  <a:schemeClr val="tx1"/>
                </a:solidFill>
                <a:effectLst/>
                <a:latin typeface="+mn-lt"/>
                <a:ea typeface="+mn-ea"/>
                <a:cs typeface="+mn-cs"/>
              </a:rPr>
              <a:t>ui</a:t>
            </a:r>
            <a:r>
              <a:rPr lang="en-US" sz="1100" b="0" i="0" u="none" strike="noStrike" kern="1200" dirty="0" smtClean="0">
                <a:solidFill>
                  <a:schemeClr val="tx1"/>
                </a:solidFill>
                <a:effectLst/>
                <a:latin typeface="+mn-lt"/>
                <a:ea typeface="+mn-ea"/>
                <a:cs typeface="+mn-cs"/>
              </a:rPr>
              <a:t>: HTML 5, </a:t>
            </a:r>
            <a:r>
              <a:rPr lang="en-US" sz="1100" b="0" i="0" u="none" strike="noStrike" kern="1200" dirty="0" err="1" smtClean="0">
                <a:solidFill>
                  <a:schemeClr val="tx1"/>
                </a:solidFill>
                <a:effectLst/>
                <a:latin typeface="+mn-lt"/>
                <a:ea typeface="+mn-ea"/>
                <a:cs typeface="+mn-cs"/>
              </a:rPr>
              <a:t>WebSocket</a:t>
            </a:r>
            <a:r>
              <a:rPr lang="en-US" sz="1100" b="0" i="0" u="none" strike="noStrike" kern="1200" dirty="0" smtClean="0">
                <a:solidFill>
                  <a:schemeClr val="tx1"/>
                </a:solidFill>
                <a:effectLst/>
                <a:latin typeface="+mn-lt"/>
                <a:ea typeface="+mn-ea"/>
                <a:cs typeface="+mn-cs"/>
              </a:rPr>
              <a:t> channel and SSE listener</a:t>
            </a:r>
            <a:endParaRPr lang="en-US" b="0" dirty="0" smtClean="0">
              <a:effectLst/>
            </a:endParaRPr>
          </a:p>
          <a:p>
            <a:pPr rtl="0"/>
            <a:r>
              <a:rPr lang="en-US" sz="1100" b="0" i="0" u="none" strike="noStrike" kern="1200" dirty="0" smtClean="0">
                <a:solidFill>
                  <a:schemeClr val="tx1"/>
                </a:solidFill>
                <a:effectLst/>
                <a:latin typeface="+mn-lt"/>
                <a:ea typeface="+mn-ea"/>
                <a:cs typeface="+mn-cs"/>
              </a:rPr>
              <a:t>Demo of Push from server to Web UI - in general</a:t>
            </a:r>
            <a:endParaRPr lang="en-US" b="0" dirty="0" smtClean="0">
              <a:effectLst/>
            </a:endParaRPr>
          </a:p>
          <a:p>
            <a:pPr rtl="0"/>
            <a:r>
              <a:rPr lang="en-US" sz="1100" b="0" i="0" u="none" strike="noStrike" kern="1200" dirty="0" smtClean="0">
                <a:solidFill>
                  <a:schemeClr val="tx1"/>
                </a:solidFill>
                <a:effectLst/>
                <a:latin typeface="+mn-lt"/>
                <a:ea typeface="+mn-ea"/>
                <a:cs typeface="+mn-cs"/>
              </a:rPr>
              <a:t>End to end flow:</a:t>
            </a:r>
            <a:endParaRPr lang="en-US" b="0" dirty="0" smtClean="0">
              <a:effectLst/>
            </a:endParaRPr>
          </a:p>
          <a:p>
            <a:pPr rtl="0"/>
            <a:r>
              <a:rPr lang="en-US" sz="1100" b="0" i="0" u="none" strike="noStrike" kern="1200" dirty="0" smtClean="0">
                <a:solidFill>
                  <a:schemeClr val="tx1"/>
                </a:solidFill>
                <a:effectLst/>
                <a:latin typeface="+mn-lt"/>
                <a:ea typeface="+mn-ea"/>
                <a:cs typeface="+mn-cs"/>
              </a:rPr>
              <a:t>- IFTTT picks up Tweets and pushed them to an API that hands them to Kafka Topic.</a:t>
            </a:r>
            <a:endParaRPr lang="en-US" b="0" dirty="0" smtClean="0">
              <a:effectLst/>
            </a:endParaRPr>
          </a:p>
          <a:p>
            <a:pPr rtl="0"/>
            <a:r>
              <a:rPr lang="en-US" sz="1100" b="0" i="0" u="none" strike="noStrike" kern="1200" dirty="0" smtClean="0">
                <a:solidFill>
                  <a:schemeClr val="tx1"/>
                </a:solidFill>
                <a:effectLst/>
                <a:latin typeface="+mn-lt"/>
                <a:ea typeface="+mn-ea"/>
                <a:cs typeface="+mn-cs"/>
              </a:rPr>
              <a:t>- The Java application Consumes these events, performs Streaming Analytics (grouped by hashtag and author and time window) and counts them; the aggregation results are produced to Kafka</a:t>
            </a:r>
            <a:endParaRPr lang="en-US" b="0" dirty="0" smtClean="0">
              <a:effectLst/>
            </a:endParaRPr>
          </a:p>
          <a:p>
            <a:pPr rtl="0"/>
            <a:r>
              <a:rPr lang="en-US" sz="1100" b="0" i="0" u="none" strike="noStrike" kern="1200" dirty="0" smtClean="0">
                <a:solidFill>
                  <a:schemeClr val="tx1"/>
                </a:solidFill>
                <a:effectLst/>
                <a:latin typeface="+mn-lt"/>
                <a:ea typeface="+mn-ea"/>
                <a:cs typeface="+mn-cs"/>
              </a:rPr>
              <a:t>- The </a:t>
            </a:r>
            <a:r>
              <a:rPr lang="en-US" sz="1100" b="0" i="0" u="none" strike="noStrike" kern="1200" dirty="0" err="1" smtClean="0">
                <a:solidFill>
                  <a:schemeClr val="tx1"/>
                </a:solidFill>
                <a:effectLst/>
                <a:latin typeface="+mn-lt"/>
                <a:ea typeface="+mn-ea"/>
                <a:cs typeface="+mn-cs"/>
              </a:rPr>
              <a:t>NodeJS</a:t>
            </a:r>
            <a:r>
              <a:rPr lang="en-US" sz="1100" b="0" i="0" u="none" strike="noStrike" kern="1200" dirty="0" smtClean="0">
                <a:solidFill>
                  <a:schemeClr val="tx1"/>
                </a:solidFill>
                <a:effectLst/>
                <a:latin typeface="+mn-lt"/>
                <a:ea typeface="+mn-ea"/>
                <a:cs typeface="+mn-cs"/>
              </a:rPr>
              <a:t> application consumes these aggregation results and pushes them to Web UI</a:t>
            </a:r>
            <a:endParaRPr lang="en-US" b="0" dirty="0" smtClean="0">
              <a:effectLst/>
            </a:endParaRPr>
          </a:p>
          <a:p>
            <a:pPr rtl="0"/>
            <a:r>
              <a:rPr lang="en-US" sz="1100" b="0" i="0" u="none" strike="noStrike" kern="1200" dirty="0" smtClean="0">
                <a:solidFill>
                  <a:schemeClr val="tx1"/>
                </a:solidFill>
                <a:effectLst/>
                <a:latin typeface="+mn-lt"/>
                <a:ea typeface="+mn-ea"/>
                <a:cs typeface="+mn-cs"/>
              </a:rPr>
              <a:t>- The </a:t>
            </a:r>
            <a:r>
              <a:rPr lang="en-US" sz="1100" b="0" i="0" u="none" strike="noStrike" kern="1200" dirty="0" err="1" smtClean="0">
                <a:solidFill>
                  <a:schemeClr val="tx1"/>
                </a:solidFill>
                <a:effectLst/>
                <a:latin typeface="+mn-lt"/>
                <a:ea typeface="+mn-ea"/>
                <a:cs typeface="+mn-cs"/>
              </a:rPr>
              <a:t>WebUI</a:t>
            </a:r>
            <a:r>
              <a:rPr lang="en-US" sz="1100" b="0" i="0" u="none" strike="noStrike" kern="1200" dirty="0" smtClean="0">
                <a:solidFill>
                  <a:schemeClr val="tx1"/>
                </a:solidFill>
                <a:effectLst/>
                <a:latin typeface="+mn-lt"/>
                <a:ea typeface="+mn-ea"/>
                <a:cs typeface="+mn-cs"/>
              </a:rPr>
              <a:t> displays the selected Tweets along with the aggregation results</a:t>
            </a:r>
            <a:endParaRPr lang="en-US" b="0" dirty="0" smtClean="0">
              <a:effectLst/>
            </a:endParaRPr>
          </a:p>
          <a:p>
            <a:pPr rtl="0"/>
            <a:r>
              <a:rPr lang="en-US" sz="1100" b="0" i="0" u="none" strike="noStrike" kern="1200" dirty="0" smtClean="0">
                <a:solidFill>
                  <a:schemeClr val="tx1"/>
                </a:solidFill>
                <a:effectLst/>
                <a:latin typeface="+mn-lt"/>
                <a:ea typeface="+mn-ea"/>
                <a:cs typeface="+mn-cs"/>
              </a:rPr>
              <a:t>-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100" b="0" i="0" u="none" strike="noStrike" kern="1200" dirty="0" err="1" smtClean="0">
                <a:solidFill>
                  <a:schemeClr val="tx1"/>
                </a:solidFill>
                <a:effectLst/>
                <a:latin typeface="+mn-lt"/>
                <a:ea typeface="+mn-ea"/>
                <a:cs typeface="+mn-cs"/>
              </a:rPr>
              <a:t>ui</a:t>
            </a:r>
            <a:r>
              <a:rPr lang="en-US" sz="1100" b="0" i="0" u="none" strike="noStrike" kern="1200" dirty="0" smtClean="0">
                <a:solidFill>
                  <a:schemeClr val="tx1"/>
                </a:solidFill>
                <a:effectLst/>
                <a:latin typeface="+mn-lt"/>
                <a:ea typeface="+mn-ea"/>
                <a:cs typeface="+mn-cs"/>
              </a:rPr>
              <a:t> on their own device, rate &amp; like and see the ratings and like count update in real time</a:t>
            </a:r>
            <a:endParaRPr lang="en-US" b="0" dirty="0" smtClean="0">
              <a:effectLst/>
            </a:endParaRPr>
          </a:p>
          <a:p>
            <a:r>
              <a:rPr lang="en-US" dirty="0" smtClean="0"/>
              <a:t/>
            </a:r>
            <a:br>
              <a:rPr lang="en-US" dirty="0" smtClean="0"/>
            </a:br>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a:t>
            </a:fld>
            <a:endParaRPr lang="en-US"/>
          </a:p>
        </p:txBody>
      </p:sp>
    </p:spTree>
    <p:extLst>
      <p:ext uri="{BB962C8B-B14F-4D97-AF65-F5344CB8AC3E}">
        <p14:creationId xmlns:p14="http://schemas.microsoft.com/office/powerpoint/2010/main" val="18451136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37</a:t>
            </a:fld>
            <a:endParaRPr lang="en-US"/>
          </a:p>
        </p:txBody>
      </p:sp>
    </p:spTree>
    <p:extLst>
      <p:ext uri="{BB962C8B-B14F-4D97-AF65-F5344CB8AC3E}">
        <p14:creationId xmlns:p14="http://schemas.microsoft.com/office/powerpoint/2010/main" val="296770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38</a:t>
            </a:fld>
            <a:endParaRPr lang="en-US"/>
          </a:p>
        </p:txBody>
      </p:sp>
    </p:spTree>
    <p:extLst>
      <p:ext uri="{BB962C8B-B14F-4D97-AF65-F5344CB8AC3E}">
        <p14:creationId xmlns:p14="http://schemas.microsoft.com/office/powerpoint/2010/main" val="32331999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49</a:t>
            </a:fld>
            <a:endParaRPr lang="en-US"/>
          </a:p>
        </p:txBody>
      </p:sp>
    </p:spTree>
    <p:extLst>
      <p:ext uri="{BB962C8B-B14F-4D97-AF65-F5344CB8AC3E}">
        <p14:creationId xmlns:p14="http://schemas.microsoft.com/office/powerpoint/2010/main" val="23713982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53</a:t>
            </a:fld>
            <a:endParaRPr lang="en-US"/>
          </a:p>
        </p:txBody>
      </p:sp>
    </p:spTree>
    <p:extLst>
      <p:ext uri="{BB962C8B-B14F-4D97-AF65-F5344CB8AC3E}">
        <p14:creationId xmlns:p14="http://schemas.microsoft.com/office/powerpoint/2010/main" val="12098204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54</a:t>
            </a:fld>
            <a:endParaRPr lang="en-US"/>
          </a:p>
        </p:txBody>
      </p:sp>
    </p:spTree>
    <p:extLst>
      <p:ext uri="{BB962C8B-B14F-4D97-AF65-F5344CB8AC3E}">
        <p14:creationId xmlns:p14="http://schemas.microsoft.com/office/powerpoint/2010/main" val="15330005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11</a:t>
            </a:fld>
            <a:endParaRPr lang="en-US"/>
          </a:p>
        </p:txBody>
      </p:sp>
    </p:spTree>
    <p:extLst>
      <p:ext uri="{BB962C8B-B14F-4D97-AF65-F5344CB8AC3E}">
        <p14:creationId xmlns:p14="http://schemas.microsoft.com/office/powerpoint/2010/main" val="2727345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https://cwiki.apache.org/confluence/display/KAFKA/Clients</a:t>
            </a:r>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15</a:t>
            </a:fld>
            <a:endParaRPr lang="en-US"/>
          </a:p>
        </p:txBody>
      </p:sp>
    </p:spTree>
    <p:extLst>
      <p:ext uri="{BB962C8B-B14F-4D97-AF65-F5344CB8AC3E}">
        <p14:creationId xmlns:p14="http://schemas.microsoft.com/office/powerpoint/2010/main" val="18833929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19</a:t>
            </a:fld>
            <a:endParaRPr lang="en-US"/>
          </a:p>
        </p:txBody>
      </p:sp>
    </p:spTree>
    <p:extLst>
      <p:ext uri="{BB962C8B-B14F-4D97-AF65-F5344CB8AC3E}">
        <p14:creationId xmlns:p14="http://schemas.microsoft.com/office/powerpoint/2010/main" val="321110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20</a:t>
            </a:fld>
            <a:endParaRPr lang="en-US"/>
          </a:p>
        </p:txBody>
      </p:sp>
    </p:spTree>
    <p:extLst>
      <p:ext uri="{BB962C8B-B14F-4D97-AF65-F5344CB8AC3E}">
        <p14:creationId xmlns:p14="http://schemas.microsoft.com/office/powerpoint/2010/main" val="1357440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21</a:t>
            </a:fld>
            <a:endParaRPr lang="en-US"/>
          </a:p>
        </p:txBody>
      </p:sp>
    </p:spTree>
    <p:extLst>
      <p:ext uri="{BB962C8B-B14F-4D97-AF65-F5344CB8AC3E}">
        <p14:creationId xmlns:p14="http://schemas.microsoft.com/office/powerpoint/2010/main" val="440173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27</a:t>
            </a:fld>
            <a:endParaRPr lang="en-US"/>
          </a:p>
        </p:txBody>
      </p:sp>
    </p:spTree>
    <p:extLst>
      <p:ext uri="{BB962C8B-B14F-4D97-AF65-F5344CB8AC3E}">
        <p14:creationId xmlns:p14="http://schemas.microsoft.com/office/powerpoint/2010/main" val="20520717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31</a:t>
            </a:fld>
            <a:endParaRPr lang="en-US"/>
          </a:p>
        </p:txBody>
      </p:sp>
    </p:spTree>
    <p:extLst>
      <p:ext uri="{BB962C8B-B14F-4D97-AF65-F5344CB8AC3E}">
        <p14:creationId xmlns:p14="http://schemas.microsoft.com/office/powerpoint/2010/main" val="5392522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32</a:t>
            </a:fld>
            <a:endParaRPr lang="en-US"/>
          </a:p>
        </p:txBody>
      </p:sp>
    </p:spTree>
    <p:extLst>
      <p:ext uri="{BB962C8B-B14F-4D97-AF65-F5344CB8AC3E}">
        <p14:creationId xmlns:p14="http://schemas.microsoft.com/office/powerpoint/2010/main" val="26125483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839" y="3962704"/>
            <a:ext cx="6320532" cy="1991625"/>
          </a:xfrm>
          <a:prstGeom prst="rect">
            <a:avLst/>
          </a:prstGeom>
        </p:spPr>
      </p:pic>
    </p:spTree>
    <p:extLst>
      <p:ext uri="{BB962C8B-B14F-4D97-AF65-F5344CB8AC3E}">
        <p14:creationId xmlns:p14="http://schemas.microsoft.com/office/powerpoint/2010/main" val="32241044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ext Placeholder 9"/>
          <p:cNvSpPr>
            <a:spLocks noGrp="1"/>
          </p:cNvSpPr>
          <p:nvPr>
            <p:ph type="body" sz="quarter" idx="10" hasCustomPrompt="1"/>
          </p:nvPr>
        </p:nvSpPr>
        <p:spPr>
          <a:xfrm>
            <a:off x="1192144" y="3886215"/>
            <a:ext cx="14955977" cy="2238290"/>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111599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smtClean="0">
                  <a:latin typeface="+mj-lt"/>
                  <a:cs typeface="Arial" panose="020B0604020202020204" pitchFamily="34" charset="0"/>
                </a:rPr>
                <a:t>1</a:t>
              </a:r>
              <a:endParaRPr lang="nl-NL" sz="4400" b="1" dirty="0">
                <a:latin typeface="+mj-lt"/>
                <a:cs typeface="Arial" panose="020B0604020202020204" pitchFamily="34" charset="0"/>
              </a:endParaRP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smtClean="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4" name="Text Placeholder 3"/>
          <p:cNvSpPr>
            <a:spLocks noGrp="1"/>
          </p:cNvSpPr>
          <p:nvPr>
            <p:ph type="body" sz="quarter" idx="10"/>
          </p:nvPr>
        </p:nvSpPr>
        <p:spPr>
          <a:xfrm>
            <a:off x="1917701" y="2603501"/>
            <a:ext cx="11942763" cy="57277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9"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8877300" y="842965"/>
            <a:ext cx="7772400" cy="76723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6078431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smtClean="0">
                <a:solidFill>
                  <a:schemeClr val="tx1"/>
                </a:solidFill>
                <a:latin typeface="+mj-lt"/>
              </a:rPr>
              <a:t>           MET</a:t>
            </a:r>
            <a:r>
              <a:rPr lang="en-US" sz="4000" baseline="0" dirty="0" smtClean="0">
                <a:solidFill>
                  <a:schemeClr val="tx1"/>
                </a:solidFill>
                <a:latin typeface="+mj-lt"/>
              </a:rPr>
              <a:t> ANDERE WOORDEN</a:t>
            </a:r>
            <a:endParaRPr lang="nl-NL" sz="4000" dirty="0" err="1" smtClean="0">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smtClean="0">
                <a:solidFill>
                  <a:schemeClr val="tx1"/>
                </a:solidFill>
                <a:latin typeface="+mj-lt"/>
              </a:rPr>
              <a:t>	WE DOEN </a:t>
            </a:r>
          </a:p>
          <a:p>
            <a:pPr lvl="0"/>
            <a:r>
              <a:rPr lang="nl-NL" sz="7300" b="1" dirty="0" smtClean="0">
                <a:solidFill>
                  <a:schemeClr val="tx1"/>
                </a:solidFill>
                <a:latin typeface="+mj-lt"/>
              </a:rPr>
              <a:t>HET ANDERS</a:t>
            </a:r>
          </a:p>
          <a:p>
            <a:endParaRPr lang="nl-NL" sz="7300"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smtClean="0"/>
              <a:t>Xxxx</a:t>
            </a:r>
          </a:p>
          <a:p>
            <a:pPr lvl="1"/>
            <a:r>
              <a:rPr lang="nl-NL" sz="2400" smtClean="0"/>
              <a:t>Xxxx</a:t>
            </a:r>
          </a:p>
          <a:p>
            <a:pPr lvl="2"/>
            <a:r>
              <a:rPr lang="nl-NL" sz="2400" smtClean="0"/>
              <a:t>Xxx</a:t>
            </a:r>
          </a:p>
          <a:p>
            <a:pPr lvl="3"/>
            <a:r>
              <a:rPr lang="nl-NL" sz="2400" smtClean="0"/>
              <a:t>Xxxxx</a:t>
            </a:r>
          </a:p>
        </p:txBody>
      </p:sp>
    </p:spTree>
    <p:extLst>
      <p:ext uri="{BB962C8B-B14F-4D97-AF65-F5344CB8AC3E}">
        <p14:creationId xmlns:p14="http://schemas.microsoft.com/office/powerpoint/2010/main" val="2601293694"/>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00520" y="3029374"/>
            <a:ext cx="14739224" cy="2091266"/>
          </a:xfrm>
          <a:solidFill>
            <a:schemeClr val="bg1">
              <a:alpha val="75000"/>
            </a:schemeClr>
          </a:solidFill>
          <a:effectLst/>
        </p:spPr>
        <p:txBody>
          <a:bodyPr/>
          <a:lstStyle>
            <a:lvl1pPr>
              <a:defRPr>
                <a:solidFill>
                  <a:srgbClr val="000000"/>
                </a:solidFill>
              </a:defRPr>
            </a:lvl1pPr>
          </a:lstStyle>
          <a:p>
            <a:r>
              <a:rPr lang="en-GB" dirty="0" smtClean="0"/>
              <a:t>Click to edit Master title style</a:t>
            </a:r>
            <a:endParaRPr lang="en-US" dirty="0"/>
          </a:p>
        </p:txBody>
      </p:sp>
      <p:sp>
        <p:nvSpPr>
          <p:cNvPr id="3" name="Subtitle 2"/>
          <p:cNvSpPr>
            <a:spLocks noGrp="1"/>
          </p:cNvSpPr>
          <p:nvPr>
            <p:ph type="subTitle" idx="1"/>
          </p:nvPr>
        </p:nvSpPr>
        <p:spPr>
          <a:xfrm>
            <a:off x="2601040" y="5527040"/>
            <a:ext cx="12138184" cy="2492587"/>
          </a:xfrm>
        </p:spPr>
        <p:txBody>
          <a:bodyPr/>
          <a:lstStyle>
            <a:lvl1pPr marL="0" indent="0" algn="ctr">
              <a:buNone/>
              <a:defRPr>
                <a:solidFill>
                  <a:srgbClr val="000000"/>
                </a:solidFill>
              </a:defRPr>
            </a:lvl1pPr>
            <a:lvl2pPr marL="487695" indent="0" algn="ctr">
              <a:buNone/>
              <a:defRPr/>
            </a:lvl2pPr>
            <a:lvl3pPr marL="975390" indent="0" algn="ctr">
              <a:buNone/>
              <a:defRPr/>
            </a:lvl3pPr>
            <a:lvl4pPr marL="1463086" indent="0" algn="ctr">
              <a:buNone/>
              <a:defRPr/>
            </a:lvl4pPr>
            <a:lvl5pPr marL="1950781" indent="0" algn="ctr">
              <a:buNone/>
              <a:defRPr/>
            </a:lvl5pPr>
            <a:lvl6pPr marL="2438476" indent="0" algn="ctr">
              <a:buNone/>
              <a:defRPr/>
            </a:lvl6pPr>
            <a:lvl7pPr marL="2926171" indent="0" algn="ctr">
              <a:buNone/>
              <a:defRPr/>
            </a:lvl7pPr>
            <a:lvl8pPr marL="3413867" indent="0" algn="ctr">
              <a:buNone/>
              <a:defRPr/>
            </a:lvl8pPr>
            <a:lvl9pPr marL="3901562" indent="0" algn="ctr">
              <a:buNone/>
              <a:defRPr/>
            </a:lvl9pPr>
          </a:lstStyle>
          <a:p>
            <a:r>
              <a:rPr lang="en-GB" dirty="0" smtClean="0"/>
              <a:t>Click to edit Master subtitle style</a:t>
            </a:r>
            <a:endParaRPr lang="en-US" dirty="0"/>
          </a:p>
        </p:txBody>
      </p:sp>
    </p:spTree>
    <p:extLst>
      <p:ext uri="{BB962C8B-B14F-4D97-AF65-F5344CB8AC3E}">
        <p14:creationId xmlns:p14="http://schemas.microsoft.com/office/powerpoint/2010/main" val="273214659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3645589937"/>
      </p:ext>
    </p:extLst>
  </p:cSld>
  <p:clrMapOvr>
    <a:masterClrMapping/>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69949" y="6267027"/>
            <a:ext cx="14739224" cy="1937173"/>
          </a:xfrm>
          <a:solidFill>
            <a:schemeClr val="bg1">
              <a:alpha val="75000"/>
            </a:schemeClr>
          </a:solidFill>
          <a:effectLst/>
        </p:spPr>
        <p:txBody>
          <a:bodyPr anchor="t"/>
          <a:lstStyle>
            <a:lvl1pPr algn="l">
              <a:defRPr sz="4267" b="1" cap="all">
                <a:solidFill>
                  <a:srgbClr val="000000"/>
                </a:solidFill>
              </a:defRPr>
            </a:lvl1pPr>
          </a:lstStyle>
          <a:p>
            <a:r>
              <a:rPr lang="en-GB" dirty="0" smtClean="0"/>
              <a:t>Click to edit Master title style</a:t>
            </a:r>
            <a:endParaRPr lang="en-US" dirty="0"/>
          </a:p>
        </p:txBody>
      </p:sp>
      <p:sp>
        <p:nvSpPr>
          <p:cNvPr id="3" name="Text Placeholder 2"/>
          <p:cNvSpPr>
            <a:spLocks noGrp="1"/>
          </p:cNvSpPr>
          <p:nvPr>
            <p:ph type="body" idx="1"/>
          </p:nvPr>
        </p:nvSpPr>
        <p:spPr>
          <a:xfrm>
            <a:off x="1369949" y="4133427"/>
            <a:ext cx="14739224" cy="2133600"/>
          </a:xfrm>
        </p:spPr>
        <p:txBody>
          <a:bodyPr anchor="b"/>
          <a:lstStyle>
            <a:lvl1pPr marL="0" indent="0">
              <a:buNone/>
              <a:defRPr sz="2133">
                <a:solidFill>
                  <a:srgbClr val="000000"/>
                </a:solidFill>
              </a:defRPr>
            </a:lvl1pPr>
            <a:lvl2pPr marL="487695" indent="0">
              <a:buNone/>
              <a:defRPr sz="1920"/>
            </a:lvl2pPr>
            <a:lvl3pPr marL="975390" indent="0">
              <a:buNone/>
              <a:defRPr sz="1707"/>
            </a:lvl3pPr>
            <a:lvl4pPr marL="1463086" indent="0">
              <a:buNone/>
              <a:defRPr sz="1493"/>
            </a:lvl4pPr>
            <a:lvl5pPr marL="1950781" indent="0">
              <a:buNone/>
              <a:defRPr sz="1493"/>
            </a:lvl5pPr>
            <a:lvl6pPr marL="2438476" indent="0">
              <a:buNone/>
              <a:defRPr sz="1493"/>
            </a:lvl6pPr>
            <a:lvl7pPr marL="2926171" indent="0">
              <a:buNone/>
              <a:defRPr sz="1493"/>
            </a:lvl7pPr>
            <a:lvl8pPr marL="3413867" indent="0">
              <a:buNone/>
              <a:defRPr sz="1493"/>
            </a:lvl8pPr>
            <a:lvl9pPr marL="3901562" indent="0">
              <a:buNone/>
              <a:defRPr sz="1493"/>
            </a:lvl9pPr>
          </a:lstStyle>
          <a:p>
            <a:pPr lvl="0"/>
            <a:r>
              <a:rPr lang="en-GB" smtClean="0"/>
              <a:t>Click to edit Master text styles</a:t>
            </a:r>
          </a:p>
        </p:txBody>
      </p:sp>
    </p:spTree>
    <p:extLst>
      <p:ext uri="{BB962C8B-B14F-4D97-AF65-F5344CB8AC3E}">
        <p14:creationId xmlns:p14="http://schemas.microsoft.com/office/powerpoint/2010/main" val="3005847222"/>
      </p:ext>
    </p:extLst>
  </p:cSld>
  <p:clrMapOvr>
    <a:masterClrMapping/>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176112" y="3071707"/>
            <a:ext cx="3894786" cy="2954867"/>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233462" y="3071707"/>
            <a:ext cx="3896480" cy="2954867"/>
          </a:xfrm>
        </p:spPr>
        <p:txBody>
          <a:bodyPr/>
          <a:lstStyle>
            <a:lvl1pPr>
              <a:defRPr sz="2987"/>
            </a:lvl1pPr>
            <a:lvl2pPr>
              <a:defRPr sz="2560"/>
            </a:lvl2pPr>
            <a:lvl3pPr>
              <a:defRPr sz="2133"/>
            </a:lvl3pPr>
            <a:lvl4pPr>
              <a:defRPr sz="1920"/>
            </a:lvl4pPr>
            <a:lvl5pPr>
              <a:defRPr sz="1920"/>
            </a:lvl5pPr>
            <a:lvl6pPr>
              <a:defRPr sz="1920"/>
            </a:lvl6pPr>
            <a:lvl7pPr>
              <a:defRPr sz="1920"/>
            </a:lvl7pPr>
            <a:lvl8pPr>
              <a:defRPr sz="1920"/>
            </a:lvl8pPr>
            <a:lvl9pPr>
              <a:defRPr sz="192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41364099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67013" y="391161"/>
            <a:ext cx="15606237" cy="1625600"/>
          </a:xfrm>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867013" y="2182708"/>
            <a:ext cx="7660874" cy="911013"/>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GB" smtClean="0"/>
              <a:t>Click to edit Master text styles</a:t>
            </a:r>
          </a:p>
        </p:txBody>
      </p:sp>
      <p:sp>
        <p:nvSpPr>
          <p:cNvPr id="4" name="Content Placeholder 3"/>
          <p:cNvSpPr>
            <a:spLocks noGrp="1"/>
          </p:cNvSpPr>
          <p:nvPr>
            <p:ph sz="half" idx="2"/>
          </p:nvPr>
        </p:nvSpPr>
        <p:spPr>
          <a:xfrm>
            <a:off x="867013" y="3093721"/>
            <a:ext cx="7660874" cy="5777123"/>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8808989" y="2182708"/>
            <a:ext cx="7664261" cy="911013"/>
          </a:xfrm>
        </p:spPr>
        <p:txBody>
          <a:bodyPr anchor="b"/>
          <a:lstStyle>
            <a:lvl1pPr marL="0" indent="0">
              <a:buNone/>
              <a:defRPr sz="2560" b="1"/>
            </a:lvl1pPr>
            <a:lvl2pPr marL="487695" indent="0">
              <a:buNone/>
              <a:defRPr sz="2133" b="1"/>
            </a:lvl2pPr>
            <a:lvl3pPr marL="975390" indent="0">
              <a:buNone/>
              <a:defRPr sz="1920" b="1"/>
            </a:lvl3pPr>
            <a:lvl4pPr marL="1463086" indent="0">
              <a:buNone/>
              <a:defRPr sz="1707" b="1"/>
            </a:lvl4pPr>
            <a:lvl5pPr marL="1950781" indent="0">
              <a:buNone/>
              <a:defRPr sz="1707" b="1"/>
            </a:lvl5pPr>
            <a:lvl6pPr marL="2438476" indent="0">
              <a:buNone/>
              <a:defRPr sz="1707" b="1"/>
            </a:lvl6pPr>
            <a:lvl7pPr marL="2926171" indent="0">
              <a:buNone/>
              <a:defRPr sz="1707" b="1"/>
            </a:lvl7pPr>
            <a:lvl8pPr marL="3413867" indent="0">
              <a:buNone/>
              <a:defRPr sz="1707" b="1"/>
            </a:lvl8pPr>
            <a:lvl9pPr marL="3901562" indent="0">
              <a:buNone/>
              <a:defRPr sz="1707" b="1"/>
            </a:lvl9pPr>
          </a:lstStyle>
          <a:p>
            <a:pPr lvl="0"/>
            <a:r>
              <a:rPr lang="en-GB" smtClean="0"/>
              <a:t>Click to edit Master text styles</a:t>
            </a:r>
          </a:p>
        </p:txBody>
      </p:sp>
      <p:sp>
        <p:nvSpPr>
          <p:cNvPr id="6" name="Content Placeholder 5"/>
          <p:cNvSpPr>
            <a:spLocks noGrp="1"/>
          </p:cNvSpPr>
          <p:nvPr>
            <p:ph sz="quarter" idx="4"/>
          </p:nvPr>
        </p:nvSpPr>
        <p:spPr>
          <a:xfrm>
            <a:off x="8808989" y="3093721"/>
            <a:ext cx="7664261" cy="5777123"/>
          </a:xfrm>
        </p:spPr>
        <p:txBody>
          <a:bodyPr/>
          <a:lstStyle>
            <a:lvl1pPr>
              <a:defRPr sz="2560"/>
            </a:lvl1pPr>
            <a:lvl2pPr>
              <a:defRPr sz="2133"/>
            </a:lvl2pPr>
            <a:lvl3pPr>
              <a:defRPr sz="1920"/>
            </a:lvl3pPr>
            <a:lvl4pPr>
              <a:defRPr sz="1707"/>
            </a:lvl4pPr>
            <a:lvl5pPr>
              <a:defRPr sz="1707"/>
            </a:lvl5pPr>
            <a:lvl6pPr>
              <a:defRPr sz="1707"/>
            </a:lvl6pPr>
            <a:lvl7pPr>
              <a:defRPr sz="1707"/>
            </a:lvl7pPr>
            <a:lvl8pPr>
              <a:defRPr sz="1707"/>
            </a:lvl8pPr>
            <a:lvl9pPr>
              <a:defRPr sz="1707"/>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6803321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Tree>
    <p:extLst>
      <p:ext uri="{BB962C8B-B14F-4D97-AF65-F5344CB8AC3E}">
        <p14:creationId xmlns:p14="http://schemas.microsoft.com/office/powerpoint/2010/main" val="1250674214"/>
      </p:ext>
    </p:extLst>
  </p:cSld>
  <p:clrMapOvr>
    <a:masterClrMapping/>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7156581"/>
      </p:ext>
    </p:extLst>
  </p:cSld>
  <p:clrMapOvr>
    <a:masterClrMapping/>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5422" y="1727650"/>
            <a:ext cx="5705015" cy="1115034"/>
          </a:xfrm>
          <a:solidFill>
            <a:schemeClr val="bg1">
              <a:alpha val="75000"/>
            </a:schemeClr>
          </a:solidFill>
          <a:effectLst/>
        </p:spPr>
        <p:txBody>
          <a:bodyPr anchor="b"/>
          <a:lstStyle>
            <a:lvl1pPr algn="l">
              <a:defRPr sz="2133" b="1">
                <a:solidFill>
                  <a:srgbClr val="000000"/>
                </a:solidFill>
              </a:defRPr>
            </a:lvl1pPr>
          </a:lstStyle>
          <a:p>
            <a:r>
              <a:rPr lang="en-GB" dirty="0" smtClean="0"/>
              <a:t>Click to edit Master title style</a:t>
            </a:r>
            <a:endParaRPr lang="en-US" dirty="0"/>
          </a:p>
        </p:txBody>
      </p:sp>
      <p:sp>
        <p:nvSpPr>
          <p:cNvPr id="3" name="Content Placeholder 2"/>
          <p:cNvSpPr>
            <a:spLocks noGrp="1"/>
          </p:cNvSpPr>
          <p:nvPr>
            <p:ph idx="1"/>
          </p:nvPr>
        </p:nvSpPr>
        <p:spPr>
          <a:xfrm>
            <a:off x="6780314" y="1727650"/>
            <a:ext cx="9692936" cy="7143194"/>
          </a:xfrm>
        </p:spPr>
        <p:txBody>
          <a:bodyPr/>
          <a:lstStyle>
            <a:lvl1pPr>
              <a:defRPr sz="3413"/>
            </a:lvl1pPr>
            <a:lvl2pPr>
              <a:defRPr sz="2987"/>
            </a:lvl2pPr>
            <a:lvl3pPr>
              <a:defRPr sz="2560"/>
            </a:lvl3pPr>
            <a:lvl4pPr>
              <a:defRPr sz="2133"/>
            </a:lvl4pPr>
            <a:lvl5pPr>
              <a:defRPr sz="2133"/>
            </a:lvl5pPr>
            <a:lvl6pPr>
              <a:defRPr sz="2133"/>
            </a:lvl6pPr>
            <a:lvl7pPr>
              <a:defRPr sz="2133"/>
            </a:lvl7pPr>
            <a:lvl8pPr>
              <a:defRPr sz="2133"/>
            </a:lvl8pPr>
            <a:lvl9pPr>
              <a:defRPr sz="2133"/>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867013" y="3033395"/>
            <a:ext cx="5705015" cy="5837449"/>
          </a:xfrm>
        </p:spPr>
        <p:txBody>
          <a:bodyPr/>
          <a:lstStyle>
            <a:lvl1pPr marL="0" indent="0">
              <a:buNone/>
              <a:defRPr sz="1493"/>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GB" smtClean="0"/>
              <a:t>Click to edit Master text styles</a:t>
            </a:r>
          </a:p>
        </p:txBody>
      </p:sp>
    </p:spTree>
    <p:extLst>
      <p:ext uri="{BB962C8B-B14F-4D97-AF65-F5344CB8AC3E}">
        <p14:creationId xmlns:p14="http://schemas.microsoft.com/office/powerpoint/2010/main" val="15578759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5422" y="6827520"/>
            <a:ext cx="14824500" cy="806027"/>
          </a:xfrm>
          <a:solidFill>
            <a:schemeClr val="bg1">
              <a:alpha val="75000"/>
            </a:schemeClr>
          </a:solidFill>
          <a:effectLst/>
        </p:spPr>
        <p:txBody>
          <a:bodyPr anchor="b"/>
          <a:lstStyle>
            <a:lvl1pPr algn="l">
              <a:defRPr sz="2133" b="1">
                <a:solidFill>
                  <a:srgbClr val="000000"/>
                </a:solidFill>
              </a:defRPr>
            </a:lvl1pPr>
          </a:lstStyle>
          <a:p>
            <a:r>
              <a:rPr lang="en-GB" smtClean="0"/>
              <a:t>Click to edit Master title style</a:t>
            </a:r>
            <a:endParaRPr lang="en-US"/>
          </a:p>
        </p:txBody>
      </p:sp>
      <p:sp>
        <p:nvSpPr>
          <p:cNvPr id="3" name="Picture Placeholder 2"/>
          <p:cNvSpPr>
            <a:spLocks noGrp="1"/>
          </p:cNvSpPr>
          <p:nvPr>
            <p:ph type="pic" idx="1"/>
          </p:nvPr>
        </p:nvSpPr>
        <p:spPr>
          <a:xfrm>
            <a:off x="835422" y="1881267"/>
            <a:ext cx="14824500" cy="4842960"/>
          </a:xfrm>
        </p:spPr>
        <p:txBody>
          <a:bodyPr/>
          <a:lstStyle>
            <a:lvl1pPr marL="0" indent="0">
              <a:buNone/>
              <a:defRPr sz="3413"/>
            </a:lvl1pPr>
            <a:lvl2pPr marL="487695" indent="0">
              <a:buNone/>
              <a:defRPr sz="2987"/>
            </a:lvl2pPr>
            <a:lvl3pPr marL="975390" indent="0">
              <a:buNone/>
              <a:defRPr sz="2560"/>
            </a:lvl3pPr>
            <a:lvl4pPr marL="1463086" indent="0">
              <a:buNone/>
              <a:defRPr sz="2133"/>
            </a:lvl4pPr>
            <a:lvl5pPr marL="1950781" indent="0">
              <a:buNone/>
              <a:defRPr sz="2133"/>
            </a:lvl5pPr>
            <a:lvl6pPr marL="2438476" indent="0">
              <a:buNone/>
              <a:defRPr sz="2133"/>
            </a:lvl6pPr>
            <a:lvl7pPr marL="2926171" indent="0">
              <a:buNone/>
              <a:defRPr sz="2133"/>
            </a:lvl7pPr>
            <a:lvl8pPr marL="3413867" indent="0">
              <a:buNone/>
              <a:defRPr sz="2133"/>
            </a:lvl8pPr>
            <a:lvl9pPr marL="3901562" indent="0">
              <a:buNone/>
              <a:defRPr sz="2133"/>
            </a:lvl9pPr>
          </a:lstStyle>
          <a:p>
            <a:pPr lvl="0"/>
            <a:endParaRPr lang="en-US" noProof="0" smtClean="0">
              <a:sym typeface="Arial Bold" charset="0"/>
            </a:endParaRPr>
          </a:p>
        </p:txBody>
      </p:sp>
      <p:sp>
        <p:nvSpPr>
          <p:cNvPr id="4" name="Text Placeholder 3"/>
          <p:cNvSpPr>
            <a:spLocks noGrp="1"/>
          </p:cNvSpPr>
          <p:nvPr>
            <p:ph type="body" sz="half" idx="2"/>
          </p:nvPr>
        </p:nvSpPr>
        <p:spPr>
          <a:xfrm>
            <a:off x="835422" y="7633547"/>
            <a:ext cx="14824500" cy="1237297"/>
          </a:xfrm>
        </p:spPr>
        <p:txBody>
          <a:bodyPr/>
          <a:lstStyle>
            <a:lvl1pPr marL="0" indent="0">
              <a:buNone/>
              <a:defRPr sz="1493"/>
            </a:lvl1pPr>
            <a:lvl2pPr marL="487695" indent="0">
              <a:buNone/>
              <a:defRPr sz="1280"/>
            </a:lvl2pPr>
            <a:lvl3pPr marL="975390" indent="0">
              <a:buNone/>
              <a:defRPr sz="1067"/>
            </a:lvl3pPr>
            <a:lvl4pPr marL="1463086" indent="0">
              <a:buNone/>
              <a:defRPr sz="960"/>
            </a:lvl4pPr>
            <a:lvl5pPr marL="1950781" indent="0">
              <a:buNone/>
              <a:defRPr sz="960"/>
            </a:lvl5pPr>
            <a:lvl6pPr marL="2438476" indent="0">
              <a:buNone/>
              <a:defRPr sz="960"/>
            </a:lvl6pPr>
            <a:lvl7pPr marL="2926171" indent="0">
              <a:buNone/>
              <a:defRPr sz="960"/>
            </a:lvl7pPr>
            <a:lvl8pPr marL="3413867" indent="0">
              <a:buNone/>
              <a:defRPr sz="960"/>
            </a:lvl8pPr>
            <a:lvl9pPr marL="3901562" indent="0">
              <a:buNone/>
              <a:defRPr sz="960"/>
            </a:lvl9pPr>
          </a:lstStyle>
          <a:p>
            <a:pPr lvl="0"/>
            <a:r>
              <a:rPr lang="en-GB" smtClean="0"/>
              <a:t>Click to edit Master text styles</a:t>
            </a:r>
          </a:p>
        </p:txBody>
      </p:sp>
    </p:spTree>
    <p:extLst>
      <p:ext uri="{BB962C8B-B14F-4D97-AF65-F5344CB8AC3E}">
        <p14:creationId xmlns:p14="http://schemas.microsoft.com/office/powerpoint/2010/main" val="17562551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206472990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1588945" y="2572544"/>
            <a:ext cx="3827050" cy="6298300"/>
          </a:xfrm>
          <a:solidFill>
            <a:schemeClr val="bg1">
              <a:alpha val="75000"/>
            </a:schemeClr>
          </a:solidFill>
          <a:effectLst/>
        </p:spPr>
        <p:txBody>
          <a:bodyPr vert="eaVert"/>
          <a:lstStyle/>
          <a:p>
            <a:r>
              <a:rPr lang="en-GB" dirty="0" smtClean="0"/>
              <a:t>Click to edit Master title style</a:t>
            </a:r>
            <a:endParaRPr lang="en-US" dirty="0"/>
          </a:p>
        </p:txBody>
      </p:sp>
      <p:sp>
        <p:nvSpPr>
          <p:cNvPr id="3" name="Vertical Text Placeholder 2"/>
          <p:cNvSpPr>
            <a:spLocks noGrp="1"/>
          </p:cNvSpPr>
          <p:nvPr>
            <p:ph type="body" orient="vert" idx="1"/>
          </p:nvPr>
        </p:nvSpPr>
        <p:spPr>
          <a:xfrm>
            <a:off x="144125" y="2572544"/>
            <a:ext cx="11323666" cy="6298300"/>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Tree>
    <p:extLst>
      <p:ext uri="{BB962C8B-B14F-4D97-AF65-F5344CB8AC3E}">
        <p14:creationId xmlns:p14="http://schemas.microsoft.com/office/powerpoint/2010/main" val="597862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5" Type="http://schemas.openxmlformats.org/officeDocument/2006/relationships/slideLayout" Target="../slideLayouts/slideLayout5.xml"/><Relationship Id="rId61" Type="http://schemas.openxmlformats.org/officeDocument/2006/relationships/slideLayout" Target="../slideLayouts/slideLayout61.xml"/><Relationship Id="rId19" Type="http://schemas.openxmlformats.org/officeDocument/2006/relationships/slideLayout" Target="../slideLayouts/slideLayout1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69.xml"/><Relationship Id="rId13" Type="http://schemas.openxmlformats.org/officeDocument/2006/relationships/image" Target="../media/image16.png"/><Relationship Id="rId3" Type="http://schemas.openxmlformats.org/officeDocument/2006/relationships/slideLayout" Target="../slideLayouts/slideLayout64.xml"/><Relationship Id="rId7" Type="http://schemas.openxmlformats.org/officeDocument/2006/relationships/slideLayout" Target="../slideLayouts/slideLayout68.xml"/><Relationship Id="rId12" Type="http://schemas.openxmlformats.org/officeDocument/2006/relationships/theme" Target="../theme/theme2.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11" Type="http://schemas.openxmlformats.org/officeDocument/2006/relationships/slideLayout" Target="../slideLayouts/slideLayout72.xml"/><Relationship Id="rId5" Type="http://schemas.openxmlformats.org/officeDocument/2006/relationships/slideLayout" Target="../slideLayouts/slideLayout66.xml"/><Relationship Id="rId10" Type="http://schemas.openxmlformats.org/officeDocument/2006/relationships/slideLayout" Target="../slideLayouts/slideLayout71.xml"/><Relationship Id="rId4" Type="http://schemas.openxmlformats.org/officeDocument/2006/relationships/slideLayout" Target="../slideLayouts/slideLayout65.xml"/><Relationship Id="rId9" Type="http://schemas.openxmlformats.org/officeDocument/2006/relationships/slideLayout" Target="../slideLayouts/slideLayout70.xml"/><Relationship Id="rId14" Type="http://schemas.openxmlformats.org/officeDocument/2006/relationships/image" Target="../media/image17.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26" r:id="rId3"/>
    <p:sldLayoutId id="2147483764" r:id="rId4"/>
    <p:sldLayoutId id="2147483704" r:id="rId5"/>
    <p:sldLayoutId id="2147483727"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63" r:id="rId27"/>
    <p:sldLayoutId id="2147483708" r:id="rId28"/>
    <p:sldLayoutId id="2147483729" r:id="rId29"/>
    <p:sldLayoutId id="2147483730"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713" r:id="rId47"/>
    <p:sldLayoutId id="2147483715" r:id="rId48"/>
    <p:sldLayoutId id="2147483728" r:id="rId49"/>
    <p:sldLayoutId id="2147483716" r:id="rId50"/>
    <p:sldLayoutId id="2147483717" r:id="rId51"/>
    <p:sldLayoutId id="2147483759" r:id="rId52"/>
    <p:sldLayoutId id="2147483760" r:id="rId53"/>
    <p:sldLayoutId id="2147483761" r:id="rId54"/>
    <p:sldLayoutId id="2147483758" r:id="rId55"/>
    <p:sldLayoutId id="2147483733" r:id="rId56"/>
    <p:sldLayoutId id="2147483762" r:id="rId57"/>
    <p:sldLayoutId id="2147483731" r:id="rId58"/>
    <p:sldLayoutId id="2147483718" r:id="rId59"/>
    <p:sldLayoutId id="2147483719" r:id="rId60"/>
    <p:sldLayoutId id="2147483885" r:id="rId61"/>
  </p:sldLayoutIdLst>
  <p:timing>
    <p:tnLst>
      <p:par>
        <p:cTn id="1" dur="indefinite" restart="never" nodeType="tmRoot"/>
      </p:par>
    </p:tnLst>
  </p:timing>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AEB5BC"/>
        </a:solidFill>
        <a:effectLst/>
      </p:bgPr>
    </p:bg>
    <p:spTree>
      <p:nvGrpSpPr>
        <p:cNvPr id="1" name=""/>
        <p:cNvGrpSpPr/>
        <p:nvPr/>
      </p:nvGrpSpPr>
      <p:grpSpPr>
        <a:xfrm>
          <a:off x="0" y="0"/>
          <a:ext cx="0" cy="0"/>
          <a:chOff x="0" y="0"/>
          <a:chExt cx="0" cy="0"/>
        </a:xfrm>
      </p:grpSpPr>
      <p:sp>
        <p:nvSpPr>
          <p:cNvPr id="6146" name="Rectangle 10"/>
          <p:cNvSpPr>
            <a:spLocks noGrp="1"/>
          </p:cNvSpPr>
          <p:nvPr>
            <p:ph type="body" idx="1"/>
          </p:nvPr>
        </p:nvSpPr>
        <p:spPr bwMode="auto">
          <a:xfrm>
            <a:off x="0" y="2880361"/>
            <a:ext cx="5750736" cy="3147906"/>
          </a:xfrm>
          <a:prstGeom prst="rect">
            <a:avLst/>
          </a:prstGeom>
          <a:solidFill>
            <a:schemeClr val="bg1">
              <a:alpha val="74901"/>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ctr" anchorCtr="0" compatLnSpc="1">
            <a:prstTxWarp prst="textNoShape">
              <a:avLst/>
            </a:prstTxWarp>
          </a:bodyPr>
          <a:lstStyle/>
          <a:p>
            <a:pPr lvl="0"/>
            <a:r>
              <a:rPr lang="en-US" altLang="nl-NL" smtClean="0">
                <a:sym typeface="Arial Bold" pitchFamily="6" charset="0"/>
              </a:rPr>
              <a:t>Click to edit Master text styles</a:t>
            </a:r>
          </a:p>
          <a:p>
            <a:pPr lvl="1"/>
            <a:r>
              <a:rPr lang="en-US" altLang="nl-NL" smtClean="0">
                <a:sym typeface="Arial Bold" pitchFamily="6" charset="0"/>
              </a:rPr>
              <a:t>Second level</a:t>
            </a:r>
          </a:p>
          <a:p>
            <a:pPr lvl="2"/>
            <a:r>
              <a:rPr lang="en-US" altLang="nl-NL" smtClean="0">
                <a:sym typeface="Arial Bold" pitchFamily="6" charset="0"/>
              </a:rPr>
              <a:t>Third level</a:t>
            </a:r>
          </a:p>
          <a:p>
            <a:pPr lvl="3"/>
            <a:r>
              <a:rPr lang="en-US" altLang="nl-NL" smtClean="0">
                <a:sym typeface="Arial Bold" pitchFamily="6" charset="0"/>
              </a:rPr>
              <a:t>Fourth level</a:t>
            </a:r>
          </a:p>
          <a:p>
            <a:pPr lvl="4"/>
            <a:r>
              <a:rPr lang="en-US" altLang="nl-NL" smtClean="0">
                <a:sym typeface="Arial Bold" pitchFamily="6" charset="0"/>
              </a:rPr>
              <a:t>Fifth level</a:t>
            </a:r>
          </a:p>
        </p:txBody>
      </p:sp>
      <p:sp>
        <p:nvSpPr>
          <p:cNvPr id="4" name="AutoShape 8"/>
          <p:cNvSpPr>
            <a:spLocks/>
          </p:cNvSpPr>
          <p:nvPr userDrawn="1"/>
        </p:nvSpPr>
        <p:spPr bwMode="auto">
          <a:xfrm>
            <a:off x="0" y="-15240"/>
            <a:ext cx="14354826" cy="151214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solidFill>
            <a:srgbClr val="68768B"/>
          </a:solidFill>
          <a:ln>
            <a:noFill/>
          </a:ln>
          <a:effectLst/>
        </p:spPr>
        <p:txBody>
          <a:bodyPr lIns="0" tIns="0" rIns="0" bIns="0" anchor="ctr"/>
          <a:lstStyle/>
          <a:p>
            <a:pPr defTabSz="623166">
              <a:defRPr/>
            </a:pPr>
            <a:endParaRPr lang="en-US" sz="3840">
              <a:solidFill>
                <a:srgbClr val="FFFFFF"/>
              </a:solidFill>
              <a:effectLst>
                <a:outerShdw blurRad="38100" dist="38100" dir="2700000" algn="tl">
                  <a:srgbClr val="DDDDDD"/>
                </a:outerShdw>
              </a:effectLst>
              <a:latin typeface="Gill Sans" charset="0"/>
              <a:ea typeface="ＭＳ Ｐゴシック" charset="0"/>
              <a:cs typeface="Gill Sans" charset="0"/>
              <a:sym typeface="Gill Sans" charset="0"/>
            </a:endParaRPr>
          </a:p>
        </p:txBody>
      </p:sp>
      <p:sp>
        <p:nvSpPr>
          <p:cNvPr id="7177" name="Rectangle 9"/>
          <p:cNvSpPr>
            <a:spLocks noGrp="1"/>
          </p:cNvSpPr>
          <p:nvPr>
            <p:ph type="title"/>
          </p:nvPr>
        </p:nvSpPr>
        <p:spPr bwMode="auto">
          <a:xfrm>
            <a:off x="220140" y="1"/>
            <a:ext cx="13980587" cy="1420707"/>
          </a:xfrm>
          <a:prstGeom prst="rect">
            <a:avLst/>
          </a:prstGeom>
          <a:noFill/>
          <a:ln>
            <a:noFill/>
          </a:ln>
          <a:effectLst>
            <a:outerShdw blurRad="63500" dist="25400" dir="4002433" algn="ctr" rotWithShape="0">
              <a:srgbClr val="F5AF33">
                <a:alpha val="50000"/>
              </a:srgbClr>
            </a:outerShdw>
          </a:effectLst>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cap="flat" cmpd="sng">
                <a:solidFill>
                  <a:srgbClr val="000000"/>
                </a:solidFill>
                <a:prstDash val="solid"/>
                <a:miter lim="0"/>
                <a:headEnd/>
                <a:tailEnd/>
              </a14:hiddenLine>
            </a:ext>
            <a:ext uri="{FAA26D3D-D897-4be2-8F04-BA451C77F1D7}">
              <ma14:placeholderFlag xmlns:ma14="http://schemas.microsoft.com/office/mac/drawingml/2011/main" xmlns="" val="1"/>
            </a:ext>
          </a:extLst>
        </p:spPr>
        <p:txBody>
          <a:bodyPr vert="horz" wrap="square" lIns="0" tIns="0" rIns="0" bIns="0" numCol="1" anchor="ctr" anchorCtr="0" compatLnSpc="1">
            <a:prstTxWarp prst="textNoShape">
              <a:avLst/>
            </a:prstTxWarp>
          </a:bodyPr>
          <a:lstStyle/>
          <a:p>
            <a:pPr lvl="0"/>
            <a:r>
              <a:rPr lang="en-US" dirty="0">
                <a:sym typeface="Arial Bold" charset="0"/>
              </a:rPr>
              <a:t>Click to edit Master title style</a:t>
            </a:r>
          </a:p>
        </p:txBody>
      </p:sp>
      <p:pic>
        <p:nvPicPr>
          <p:cNvPr id="6149" name="Picture 9" descr="RB_DEVOXX_LOGO_BLK no head.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rot="5400000">
            <a:off x="14194871" y="1772054"/>
            <a:ext cx="4646507" cy="1254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AutoShape 3"/>
          <p:cNvSpPr>
            <a:spLocks/>
          </p:cNvSpPr>
          <p:nvPr userDrawn="1"/>
        </p:nvSpPr>
        <p:spPr bwMode="auto">
          <a:xfrm>
            <a:off x="0" y="9128760"/>
            <a:ext cx="17396145" cy="6637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solidFill>
            <a:srgbClr val="A51E22"/>
          </a:solidFill>
          <a:ln>
            <a:noFill/>
          </a:ln>
          <a:effectLst/>
        </p:spPr>
        <p:txBody>
          <a:bodyPr lIns="0" tIns="0" rIns="0" bIns="0" anchor="ctr"/>
          <a:lstStyle/>
          <a:p>
            <a:pPr defTabSz="623166">
              <a:defRPr/>
            </a:pPr>
            <a:endParaRPr lang="en-US" sz="3840">
              <a:solidFill>
                <a:srgbClr val="FFFFFF"/>
              </a:solidFill>
              <a:effectLst>
                <a:outerShdw blurRad="38100" dist="38100" dir="2700000" algn="tl">
                  <a:srgbClr val="000000"/>
                </a:outerShdw>
              </a:effectLst>
              <a:latin typeface="Gill Sans" charset="0"/>
              <a:ea typeface="ＭＳ Ｐゴシック" charset="0"/>
              <a:cs typeface="Gill Sans" charset="0"/>
              <a:sym typeface="Gill Sans" charset="0"/>
            </a:endParaRPr>
          </a:p>
        </p:txBody>
      </p:sp>
      <p:sp>
        <p:nvSpPr>
          <p:cNvPr id="11" name="AutoShape 5"/>
          <p:cNvSpPr>
            <a:spLocks/>
          </p:cNvSpPr>
          <p:nvPr userDrawn="1"/>
        </p:nvSpPr>
        <p:spPr bwMode="auto">
          <a:xfrm>
            <a:off x="233687" y="9101667"/>
            <a:ext cx="6285845" cy="596053"/>
          </a:xfrm>
          <a:custGeom>
            <a:avLst/>
            <a:gdLst>
              <a:gd name="T0" fmla="*/ 2946400 w 21600"/>
              <a:gd name="T1" fmla="*/ 279400 h 21600"/>
              <a:gd name="T2" fmla="*/ 2946400 w 21600"/>
              <a:gd name="T3" fmla="*/ 279400 h 21600"/>
              <a:gd name="T4" fmla="*/ 2946400 w 21600"/>
              <a:gd name="T5" fmla="*/ 279400 h 21600"/>
              <a:gd name="T6" fmla="*/ 2946400 w 21600"/>
              <a:gd name="T7" fmla="*/ 2794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algn="l">
              <a:defRPr/>
            </a:pPr>
            <a:r>
              <a:rPr lang="en-US" sz="2560" dirty="0" smtClean="0">
                <a:solidFill>
                  <a:srgbClr val="FFFFFF"/>
                </a:solidFill>
                <a:latin typeface="Arial" charset="0"/>
                <a:ea typeface="ＭＳ Ｐゴシック" charset="0"/>
                <a:cs typeface="Arial" charset="0"/>
                <a:sym typeface="Arial" charset="0"/>
              </a:rPr>
              <a:t>#</a:t>
            </a:r>
            <a:r>
              <a:rPr lang="en-US" sz="2560" dirty="0" err="1" smtClean="0">
                <a:solidFill>
                  <a:srgbClr val="FFFFFF"/>
                </a:solidFill>
                <a:latin typeface="Arial" charset="0"/>
                <a:ea typeface="ＭＳ Ｐゴシック" charset="0"/>
                <a:cs typeface="Arial" charset="0"/>
                <a:sym typeface="Arial" charset="0"/>
              </a:rPr>
              <a:t>ActiveUIDevoxxUK</a:t>
            </a:r>
            <a:endParaRPr lang="en-US" sz="2560" dirty="0">
              <a:latin typeface="Gill Sans" charset="0"/>
              <a:ea typeface="ＭＳ Ｐゴシック" charset="0"/>
              <a:cs typeface="Gill Sans" charset="0"/>
              <a:sym typeface="Gill Sans" charset="0"/>
            </a:endParaRPr>
          </a:p>
        </p:txBody>
      </p:sp>
      <p:sp>
        <p:nvSpPr>
          <p:cNvPr id="12" name="AutoShape 4"/>
          <p:cNvSpPr>
            <a:spLocks/>
          </p:cNvSpPr>
          <p:nvPr userDrawn="1"/>
        </p:nvSpPr>
        <p:spPr bwMode="auto">
          <a:xfrm>
            <a:off x="9669229" y="9101667"/>
            <a:ext cx="7572818" cy="596053"/>
          </a:xfrm>
          <a:custGeom>
            <a:avLst/>
            <a:gdLst>
              <a:gd name="T0" fmla="*/ 3549650 w 21600"/>
              <a:gd name="T1" fmla="*/ 279400 h 21600"/>
              <a:gd name="T2" fmla="*/ 3549650 w 21600"/>
              <a:gd name="T3" fmla="*/ 279400 h 21600"/>
              <a:gd name="T4" fmla="*/ 3549650 w 21600"/>
              <a:gd name="T5" fmla="*/ 279400 h 21600"/>
              <a:gd name="T6" fmla="*/ 3549650 w 21600"/>
              <a:gd name="T7" fmla="*/ 2794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599"/>
                </a:lnTo>
                <a:lnTo>
                  <a:pt x="0" y="21599"/>
                </a:lnTo>
                <a:lnTo>
                  <a:pt x="0" y="0"/>
                </a:lnTo>
                <a:close/>
              </a:path>
            </a:pathLst>
          </a:custGeom>
          <a:noFill/>
          <a:ln>
            <a:noFill/>
          </a:ln>
          <a:effectLst>
            <a:outerShdw dist="25400" dir="5400000" algn="ctr" rotWithShape="0">
              <a:srgbClr val="808080">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0"/>
                <a:headEnd/>
                <a:tailEnd/>
              </a14:hiddenLine>
            </a:ext>
          </a:extLst>
        </p:spPr>
        <p:txBody>
          <a:bodyPr lIns="0" tIns="0" rIns="0" bIns="0" anchor="ctr"/>
          <a:lstStyle/>
          <a:p>
            <a:pPr algn="r">
              <a:defRPr/>
            </a:pPr>
            <a:r>
              <a:rPr lang="en-US" sz="2560" dirty="0" smtClean="0">
                <a:solidFill>
                  <a:srgbClr val="FFFFFF"/>
                </a:solidFill>
                <a:latin typeface="Arial" charset="0"/>
                <a:ea typeface="ＭＳ Ｐゴシック" charset="0"/>
                <a:cs typeface="Arial" charset="0"/>
                <a:sym typeface="Arial" charset="0"/>
              </a:rPr>
              <a:t>@</a:t>
            </a:r>
            <a:r>
              <a:rPr lang="en-US" sz="2560" dirty="0" err="1" smtClean="0">
                <a:solidFill>
                  <a:srgbClr val="FFFFFF"/>
                </a:solidFill>
                <a:latin typeface="Arial" charset="0"/>
                <a:ea typeface="ＭＳ Ｐゴシック" charset="0"/>
                <a:cs typeface="Arial" charset="0"/>
                <a:sym typeface="Arial" charset="0"/>
              </a:rPr>
              <a:t>lucasjellema</a:t>
            </a:r>
            <a:endParaRPr lang="en-US" sz="2560" dirty="0">
              <a:latin typeface="Gill Sans" charset="0"/>
              <a:ea typeface="ＭＳ Ｐゴシック" charset="0"/>
              <a:cs typeface="Gill Sans" charset="0"/>
              <a:sym typeface="Gill Sans" charset="0"/>
            </a:endParaRPr>
          </a:p>
        </p:txBody>
      </p:sp>
      <p:pic>
        <p:nvPicPr>
          <p:cNvPr id="6153" name="Picture 12" descr="Draft T-shirt pour vecto.png"/>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051934" y="5107093"/>
            <a:ext cx="6995374" cy="38743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09664838"/>
      </p:ext>
    </p:extLst>
  </p:cSld>
  <p:clrMap bg1="lt1" tx1="dk1" bg2="lt2" tx2="dk2" accent1="accent1" accent2="accent2" accent3="accent3" accent4="accent4" accent5="accent5" accent6="accent6" hlink="hlink" folHlink="folHlink"/>
  <p:sldLayoutIdLst>
    <p:sldLayoutId id="2147483888" r:id="rId1"/>
    <p:sldLayoutId id="2147483889" r:id="rId2"/>
    <p:sldLayoutId id="2147483890" r:id="rId3"/>
    <p:sldLayoutId id="2147483891" r:id="rId4"/>
    <p:sldLayoutId id="2147483892" r:id="rId5"/>
    <p:sldLayoutId id="2147483893" r:id="rId6"/>
    <p:sldLayoutId id="2147483894" r:id="rId7"/>
    <p:sldLayoutId id="2147483895" r:id="rId8"/>
    <p:sldLayoutId id="2147483896" r:id="rId9"/>
    <p:sldLayoutId id="2147483897" r:id="rId10"/>
    <p:sldLayoutId id="2147483898" r:id="rId11"/>
  </p:sldLayoutIdLst>
  <p:timing>
    <p:tnLst>
      <p:par>
        <p:cTn id="1" dur="indefinite" restart="never" nodeType="tmRoot"/>
      </p:par>
    </p:tnLst>
  </p:timing>
  <p:txStyles>
    <p:titleStyle>
      <a:lvl1pPr algn="l" defTabSz="582525" rtl="0" eaLnBrk="0" fontAlgn="base" hangingPunct="0">
        <a:spcBef>
          <a:spcPct val="0"/>
        </a:spcBef>
        <a:spcAft>
          <a:spcPct val="0"/>
        </a:spcAft>
        <a:defRPr sz="5760">
          <a:solidFill>
            <a:schemeClr val="bg1"/>
          </a:solidFill>
          <a:latin typeface="+mj-lt"/>
          <a:ea typeface="MS PGothic" panose="020B0600070205080204" pitchFamily="34" charset="-128"/>
          <a:cs typeface="+mj-cs"/>
          <a:sym typeface="Arial Bold" pitchFamily="6" charset="0"/>
        </a:defRPr>
      </a:lvl1pPr>
      <a:lvl2pPr algn="l" defTabSz="582525" rtl="0" eaLnBrk="0" fontAlgn="base" hangingPunct="0">
        <a:spcBef>
          <a:spcPct val="0"/>
        </a:spcBef>
        <a:spcAft>
          <a:spcPct val="0"/>
        </a:spcAft>
        <a:defRPr sz="5760">
          <a:solidFill>
            <a:schemeClr val="bg1"/>
          </a:solidFill>
          <a:latin typeface="Arial Bold" charset="0"/>
          <a:ea typeface="MS PGothic" panose="020B0600070205080204" pitchFamily="34" charset="-128"/>
          <a:cs typeface="Arial Bold" charset="0"/>
          <a:sym typeface="Arial Bold" pitchFamily="6" charset="0"/>
        </a:defRPr>
      </a:lvl2pPr>
      <a:lvl3pPr algn="l" defTabSz="582525" rtl="0" eaLnBrk="0" fontAlgn="base" hangingPunct="0">
        <a:spcBef>
          <a:spcPct val="0"/>
        </a:spcBef>
        <a:spcAft>
          <a:spcPct val="0"/>
        </a:spcAft>
        <a:defRPr sz="5760">
          <a:solidFill>
            <a:schemeClr val="bg1"/>
          </a:solidFill>
          <a:latin typeface="Arial Bold" charset="0"/>
          <a:ea typeface="MS PGothic" panose="020B0600070205080204" pitchFamily="34" charset="-128"/>
          <a:cs typeface="Arial Bold" charset="0"/>
          <a:sym typeface="Arial Bold" pitchFamily="6" charset="0"/>
        </a:defRPr>
      </a:lvl3pPr>
      <a:lvl4pPr algn="l" defTabSz="582525" rtl="0" eaLnBrk="0" fontAlgn="base" hangingPunct="0">
        <a:spcBef>
          <a:spcPct val="0"/>
        </a:spcBef>
        <a:spcAft>
          <a:spcPct val="0"/>
        </a:spcAft>
        <a:defRPr sz="5760">
          <a:solidFill>
            <a:schemeClr val="bg1"/>
          </a:solidFill>
          <a:latin typeface="Arial Bold" charset="0"/>
          <a:ea typeface="MS PGothic" panose="020B0600070205080204" pitchFamily="34" charset="-128"/>
          <a:cs typeface="Arial Bold" charset="0"/>
          <a:sym typeface="Arial Bold" pitchFamily="6" charset="0"/>
        </a:defRPr>
      </a:lvl4pPr>
      <a:lvl5pPr algn="l" defTabSz="582525" rtl="0" eaLnBrk="0" fontAlgn="base" hangingPunct="0">
        <a:spcBef>
          <a:spcPct val="0"/>
        </a:spcBef>
        <a:spcAft>
          <a:spcPct val="0"/>
        </a:spcAft>
        <a:defRPr sz="5760">
          <a:solidFill>
            <a:schemeClr val="bg1"/>
          </a:solidFill>
          <a:latin typeface="Arial Bold" charset="0"/>
          <a:ea typeface="MS PGothic" panose="020B0600070205080204" pitchFamily="34" charset="-128"/>
          <a:cs typeface="Arial Bold" charset="0"/>
          <a:sym typeface="Arial Bold" pitchFamily="6" charset="0"/>
        </a:defRPr>
      </a:lvl5pPr>
      <a:lvl6pPr marL="487695" algn="l" defTabSz="582525" rtl="0" fontAlgn="base" hangingPunct="0">
        <a:spcBef>
          <a:spcPct val="0"/>
        </a:spcBef>
        <a:spcAft>
          <a:spcPct val="0"/>
        </a:spcAft>
        <a:defRPr sz="6934">
          <a:solidFill>
            <a:srgbClr val="000000"/>
          </a:solidFill>
          <a:latin typeface="Arial Bold" charset="0"/>
          <a:ea typeface="ＭＳ Ｐゴシック" charset="0"/>
          <a:cs typeface="Arial Bold" charset="0"/>
          <a:sym typeface="Arial Bold" charset="0"/>
        </a:defRPr>
      </a:lvl6pPr>
      <a:lvl7pPr marL="975390" algn="l" defTabSz="582525" rtl="0" fontAlgn="base" hangingPunct="0">
        <a:spcBef>
          <a:spcPct val="0"/>
        </a:spcBef>
        <a:spcAft>
          <a:spcPct val="0"/>
        </a:spcAft>
        <a:defRPr sz="6934">
          <a:solidFill>
            <a:srgbClr val="000000"/>
          </a:solidFill>
          <a:latin typeface="Arial Bold" charset="0"/>
          <a:ea typeface="ＭＳ Ｐゴシック" charset="0"/>
          <a:cs typeface="Arial Bold" charset="0"/>
          <a:sym typeface="Arial Bold" charset="0"/>
        </a:defRPr>
      </a:lvl7pPr>
      <a:lvl8pPr marL="1463086" algn="l" defTabSz="582525" rtl="0" fontAlgn="base" hangingPunct="0">
        <a:spcBef>
          <a:spcPct val="0"/>
        </a:spcBef>
        <a:spcAft>
          <a:spcPct val="0"/>
        </a:spcAft>
        <a:defRPr sz="6934">
          <a:solidFill>
            <a:srgbClr val="000000"/>
          </a:solidFill>
          <a:latin typeface="Arial Bold" charset="0"/>
          <a:ea typeface="ＭＳ Ｐゴシック" charset="0"/>
          <a:cs typeface="Arial Bold" charset="0"/>
          <a:sym typeface="Arial Bold" charset="0"/>
        </a:defRPr>
      </a:lvl8pPr>
      <a:lvl9pPr marL="1950781" algn="l" defTabSz="582525" rtl="0" fontAlgn="base" hangingPunct="0">
        <a:spcBef>
          <a:spcPct val="0"/>
        </a:spcBef>
        <a:spcAft>
          <a:spcPct val="0"/>
        </a:spcAft>
        <a:defRPr sz="6934">
          <a:solidFill>
            <a:srgbClr val="000000"/>
          </a:solidFill>
          <a:latin typeface="Arial Bold" charset="0"/>
          <a:ea typeface="ＭＳ Ｐゴシック" charset="0"/>
          <a:cs typeface="Arial Bold" charset="0"/>
          <a:sym typeface="Arial Bold" charset="0"/>
        </a:defRPr>
      </a:lvl9pPr>
    </p:titleStyle>
    <p:bodyStyle>
      <a:lvl1pPr marL="365771" indent="-365771" algn="ctr" defTabSz="582525" rtl="0" eaLnBrk="0" fontAlgn="base" hangingPunct="0">
        <a:spcBef>
          <a:spcPct val="0"/>
        </a:spcBef>
        <a:spcAft>
          <a:spcPct val="0"/>
        </a:spcAft>
        <a:defRPr sz="3200">
          <a:solidFill>
            <a:srgbClr val="000000"/>
          </a:solidFill>
          <a:latin typeface="+mn-lt"/>
          <a:ea typeface="MS PGothic" panose="020B0600070205080204" pitchFamily="34" charset="-128"/>
          <a:cs typeface="+mn-cs"/>
          <a:sym typeface="Arial Bold" pitchFamily="6" charset="0"/>
        </a:defRPr>
      </a:lvl1pPr>
      <a:lvl2pPr marL="792505" indent="-304810" algn="ctr" defTabSz="582525" rtl="0" eaLnBrk="0" fontAlgn="base" hangingPunct="0">
        <a:spcBef>
          <a:spcPct val="0"/>
        </a:spcBef>
        <a:spcAft>
          <a:spcPct val="0"/>
        </a:spcAft>
        <a:defRPr sz="3200">
          <a:solidFill>
            <a:srgbClr val="000000"/>
          </a:solidFill>
          <a:latin typeface="+mn-lt"/>
          <a:ea typeface="Arial Bold" charset="0"/>
          <a:cs typeface="+mn-cs"/>
          <a:sym typeface="Arial Bold" pitchFamily="6" charset="0"/>
        </a:defRPr>
      </a:lvl2pPr>
      <a:lvl3pPr marL="1219238" indent="-243848" algn="ctr" defTabSz="582525" rtl="0" eaLnBrk="0" fontAlgn="base" hangingPunct="0">
        <a:spcBef>
          <a:spcPct val="0"/>
        </a:spcBef>
        <a:spcAft>
          <a:spcPct val="0"/>
        </a:spcAft>
        <a:defRPr sz="3200">
          <a:solidFill>
            <a:srgbClr val="000000"/>
          </a:solidFill>
          <a:latin typeface="+mn-lt"/>
          <a:ea typeface="Arial Bold" charset="0"/>
          <a:cs typeface="+mn-cs"/>
          <a:sym typeface="Arial Bold" pitchFamily="6" charset="0"/>
        </a:defRPr>
      </a:lvl3pPr>
      <a:lvl4pPr marL="1706933" indent="-243848" algn="ctr" defTabSz="582525" rtl="0" eaLnBrk="0" fontAlgn="base" hangingPunct="0">
        <a:spcBef>
          <a:spcPct val="0"/>
        </a:spcBef>
        <a:spcAft>
          <a:spcPct val="0"/>
        </a:spcAft>
        <a:defRPr sz="3200">
          <a:solidFill>
            <a:srgbClr val="000000"/>
          </a:solidFill>
          <a:latin typeface="+mn-lt"/>
          <a:ea typeface="Arial Bold" charset="0"/>
          <a:cs typeface="+mn-cs"/>
          <a:sym typeface="Arial Bold" pitchFamily="6" charset="0"/>
        </a:defRPr>
      </a:lvl4pPr>
      <a:lvl5pPr marL="2194629" indent="-243848" algn="ctr" defTabSz="582525" rtl="0" eaLnBrk="0" fontAlgn="base" hangingPunct="0">
        <a:spcBef>
          <a:spcPct val="0"/>
        </a:spcBef>
        <a:spcAft>
          <a:spcPct val="0"/>
        </a:spcAft>
        <a:defRPr sz="3200">
          <a:solidFill>
            <a:srgbClr val="000000"/>
          </a:solidFill>
          <a:latin typeface="+mn-lt"/>
          <a:ea typeface="Arial Bold" charset="0"/>
          <a:cs typeface="+mn-cs"/>
          <a:sym typeface="Arial Bold" pitchFamily="6" charset="0"/>
        </a:defRPr>
      </a:lvl5pPr>
      <a:lvl6pPr marL="487695" algn="ctr" defTabSz="582525" rtl="0" fontAlgn="base" hangingPunct="0">
        <a:spcBef>
          <a:spcPct val="0"/>
        </a:spcBef>
        <a:spcAft>
          <a:spcPct val="0"/>
        </a:spcAft>
        <a:defRPr sz="3200">
          <a:solidFill>
            <a:srgbClr val="231F21"/>
          </a:solidFill>
          <a:latin typeface="+mn-lt"/>
          <a:ea typeface="Arial Bold" charset="0"/>
          <a:cs typeface="+mn-cs"/>
          <a:sym typeface="Arial Bold" charset="0"/>
        </a:defRPr>
      </a:lvl6pPr>
      <a:lvl7pPr marL="975390" algn="ctr" defTabSz="582525" rtl="0" fontAlgn="base" hangingPunct="0">
        <a:spcBef>
          <a:spcPct val="0"/>
        </a:spcBef>
        <a:spcAft>
          <a:spcPct val="0"/>
        </a:spcAft>
        <a:defRPr sz="3200">
          <a:solidFill>
            <a:srgbClr val="231F21"/>
          </a:solidFill>
          <a:latin typeface="+mn-lt"/>
          <a:ea typeface="Arial Bold" charset="0"/>
          <a:cs typeface="+mn-cs"/>
          <a:sym typeface="Arial Bold" charset="0"/>
        </a:defRPr>
      </a:lvl7pPr>
      <a:lvl8pPr marL="1463086" algn="ctr" defTabSz="582525" rtl="0" fontAlgn="base" hangingPunct="0">
        <a:spcBef>
          <a:spcPct val="0"/>
        </a:spcBef>
        <a:spcAft>
          <a:spcPct val="0"/>
        </a:spcAft>
        <a:defRPr sz="3200">
          <a:solidFill>
            <a:srgbClr val="231F21"/>
          </a:solidFill>
          <a:latin typeface="+mn-lt"/>
          <a:ea typeface="Arial Bold" charset="0"/>
          <a:cs typeface="+mn-cs"/>
          <a:sym typeface="Arial Bold" charset="0"/>
        </a:defRPr>
      </a:lvl8pPr>
      <a:lvl9pPr marL="1950781" algn="ctr" defTabSz="582525" rtl="0" fontAlgn="base" hangingPunct="0">
        <a:spcBef>
          <a:spcPct val="0"/>
        </a:spcBef>
        <a:spcAft>
          <a:spcPct val="0"/>
        </a:spcAft>
        <a:defRPr sz="3200">
          <a:solidFill>
            <a:srgbClr val="231F21"/>
          </a:solidFill>
          <a:latin typeface="+mn-lt"/>
          <a:ea typeface="Arial Bold" charset="0"/>
          <a:cs typeface="+mn-cs"/>
          <a:sym typeface="Arial Bold" charset="0"/>
        </a:defRPr>
      </a:lvl9pPr>
    </p:bodyStyle>
    <p:otherStyle>
      <a:defPPr>
        <a:defRPr lang="en-US"/>
      </a:defPPr>
      <a:lvl1pPr marL="0" algn="l" defTabSz="487695" rtl="0" eaLnBrk="1" latinLnBrk="0" hangingPunct="1">
        <a:defRPr sz="1920" kern="1200">
          <a:solidFill>
            <a:schemeClr val="tx1"/>
          </a:solidFill>
          <a:latin typeface="+mn-lt"/>
          <a:ea typeface="+mn-ea"/>
          <a:cs typeface="+mn-cs"/>
        </a:defRPr>
      </a:lvl1pPr>
      <a:lvl2pPr marL="487695" algn="l" defTabSz="487695" rtl="0" eaLnBrk="1" latinLnBrk="0" hangingPunct="1">
        <a:defRPr sz="1920" kern="1200">
          <a:solidFill>
            <a:schemeClr val="tx1"/>
          </a:solidFill>
          <a:latin typeface="+mn-lt"/>
          <a:ea typeface="+mn-ea"/>
          <a:cs typeface="+mn-cs"/>
        </a:defRPr>
      </a:lvl2pPr>
      <a:lvl3pPr marL="975390" algn="l" defTabSz="487695" rtl="0" eaLnBrk="1" latinLnBrk="0" hangingPunct="1">
        <a:defRPr sz="1920" kern="1200">
          <a:solidFill>
            <a:schemeClr val="tx1"/>
          </a:solidFill>
          <a:latin typeface="+mn-lt"/>
          <a:ea typeface="+mn-ea"/>
          <a:cs typeface="+mn-cs"/>
        </a:defRPr>
      </a:lvl3pPr>
      <a:lvl4pPr marL="1463086" algn="l" defTabSz="487695" rtl="0" eaLnBrk="1" latinLnBrk="0" hangingPunct="1">
        <a:defRPr sz="1920" kern="1200">
          <a:solidFill>
            <a:schemeClr val="tx1"/>
          </a:solidFill>
          <a:latin typeface="+mn-lt"/>
          <a:ea typeface="+mn-ea"/>
          <a:cs typeface="+mn-cs"/>
        </a:defRPr>
      </a:lvl4pPr>
      <a:lvl5pPr marL="1950781" algn="l" defTabSz="487695" rtl="0" eaLnBrk="1" latinLnBrk="0" hangingPunct="1">
        <a:defRPr sz="1920" kern="1200">
          <a:solidFill>
            <a:schemeClr val="tx1"/>
          </a:solidFill>
          <a:latin typeface="+mn-lt"/>
          <a:ea typeface="+mn-ea"/>
          <a:cs typeface="+mn-cs"/>
        </a:defRPr>
      </a:lvl5pPr>
      <a:lvl6pPr marL="2438476" algn="l" defTabSz="487695" rtl="0" eaLnBrk="1" latinLnBrk="0" hangingPunct="1">
        <a:defRPr sz="1920" kern="1200">
          <a:solidFill>
            <a:schemeClr val="tx1"/>
          </a:solidFill>
          <a:latin typeface="+mn-lt"/>
          <a:ea typeface="+mn-ea"/>
          <a:cs typeface="+mn-cs"/>
        </a:defRPr>
      </a:lvl6pPr>
      <a:lvl7pPr marL="2926171" algn="l" defTabSz="487695" rtl="0" eaLnBrk="1" latinLnBrk="0" hangingPunct="1">
        <a:defRPr sz="1920" kern="1200">
          <a:solidFill>
            <a:schemeClr val="tx1"/>
          </a:solidFill>
          <a:latin typeface="+mn-lt"/>
          <a:ea typeface="+mn-ea"/>
          <a:cs typeface="+mn-cs"/>
        </a:defRPr>
      </a:lvl7pPr>
      <a:lvl8pPr marL="3413867" algn="l" defTabSz="487695" rtl="0" eaLnBrk="1" latinLnBrk="0" hangingPunct="1">
        <a:defRPr sz="1920" kern="1200">
          <a:solidFill>
            <a:schemeClr val="tx1"/>
          </a:solidFill>
          <a:latin typeface="+mn-lt"/>
          <a:ea typeface="+mn-ea"/>
          <a:cs typeface="+mn-cs"/>
        </a:defRPr>
      </a:lvl8pPr>
      <a:lvl9pPr marL="3901562" algn="l" defTabSz="487695" rtl="0" eaLnBrk="1" latinLnBrk="0" hangingPunct="1">
        <a:defRPr sz="19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hyperlink" Target="http://www.amis.nl/" TargetMode="External"/><Relationship Id="rId1" Type="http://schemas.openxmlformats.org/officeDocument/2006/relationships/slideLayout" Target="../slideLayouts/slideLayout63.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28.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9.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xml"/><Relationship Id="rId1" Type="http://schemas.openxmlformats.org/officeDocument/2006/relationships/slideLayout" Target="../slideLayouts/slideLayout28.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8.xml"/></Relationships>
</file>

<file path=ppt/slides/_rels/slide1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3.png"/><Relationship Id="rId1" Type="http://schemas.openxmlformats.org/officeDocument/2006/relationships/slideLayout" Target="../slideLayouts/slideLayout60.xml"/><Relationship Id="rId5" Type="http://schemas.openxmlformats.org/officeDocument/2006/relationships/image" Target="../media/image35.png"/><Relationship Id="rId4" Type="http://schemas.openxmlformats.org/officeDocument/2006/relationships/image" Target="../media/image34.jpe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9.xml"/><Relationship Id="rId6" Type="http://schemas.openxmlformats.org/officeDocument/2006/relationships/image" Target="../media/image28.png"/><Relationship Id="rId11" Type="http://schemas.openxmlformats.org/officeDocument/2006/relationships/image" Target="../media/image40.pn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Layout" Target="../slideLayouts/slideLayout29.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png"/><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Layout" Target="../slideLayouts/slideLayout29.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45.png"/><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9.xml"/><Relationship Id="rId5" Type="http://schemas.openxmlformats.org/officeDocument/2006/relationships/image" Target="../media/image3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38.png"/><Relationship Id="rId2" Type="http://schemas.openxmlformats.org/officeDocument/2006/relationships/image" Target="../media/image48.png"/><Relationship Id="rId1" Type="http://schemas.openxmlformats.org/officeDocument/2006/relationships/slideLayout" Target="../slideLayouts/slideLayout29.xml"/><Relationship Id="rId6" Type="http://schemas.openxmlformats.org/officeDocument/2006/relationships/image" Target="../media/image25.png"/><Relationship Id="rId5" Type="http://schemas.openxmlformats.org/officeDocument/2006/relationships/image" Target="../media/image26.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9.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9.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53.png"/><Relationship Id="rId1" Type="http://schemas.openxmlformats.org/officeDocument/2006/relationships/slideLayout" Target="../slideLayouts/slideLayout29.xml"/><Relationship Id="rId5" Type="http://schemas.openxmlformats.org/officeDocument/2006/relationships/image" Target="../media/image38.png"/><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8.xml"/><Relationship Id="rId1" Type="http://schemas.openxmlformats.org/officeDocument/2006/relationships/slideLayout" Target="../slideLayouts/slideLayout29.xml"/><Relationship Id="rId6" Type="http://schemas.openxmlformats.org/officeDocument/2006/relationships/image" Target="../media/image28.png"/><Relationship Id="rId11" Type="http://schemas.openxmlformats.org/officeDocument/2006/relationships/image" Target="../media/image54.jpe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9.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29.xml"/><Relationship Id="rId6" Type="http://schemas.openxmlformats.org/officeDocument/2006/relationships/image" Target="../media/image28.png"/><Relationship Id="rId11" Type="http://schemas.openxmlformats.org/officeDocument/2006/relationships/image" Target="../media/image54.jpe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9.xml"/><Relationship Id="rId5" Type="http://schemas.openxmlformats.org/officeDocument/2006/relationships/image" Target="../media/image25.png"/><Relationship Id="rId4" Type="http://schemas.openxmlformats.org/officeDocument/2006/relationships/image" Target="../media/image58.png"/></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9.png"/><Relationship Id="rId1" Type="http://schemas.openxmlformats.org/officeDocument/2006/relationships/slideLayout" Target="../slideLayouts/slideLayout29.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60.png"/><Relationship Id="rId1" Type="http://schemas.openxmlformats.org/officeDocument/2006/relationships/slideLayout" Target="../slideLayouts/slideLayout29.xml"/><Relationship Id="rId4" Type="http://schemas.openxmlformats.org/officeDocument/2006/relationships/image" Target="../media/image17.png"/></Relationships>
</file>

<file path=ppt/slides/_rels/slide3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29.xml"/><Relationship Id="rId6" Type="http://schemas.openxmlformats.org/officeDocument/2006/relationships/image" Target="../media/image28.png"/><Relationship Id="rId11" Type="http://schemas.openxmlformats.org/officeDocument/2006/relationships/image" Target="../media/image54.jpe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9.png"/></Relationships>
</file>

<file path=ppt/slides/_rels/slide3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6.png"/><Relationship Id="rId12" Type="http://schemas.openxmlformats.org/officeDocument/2006/relationships/image" Target="../media/image61.jpeg"/><Relationship Id="rId2" Type="http://schemas.openxmlformats.org/officeDocument/2006/relationships/notesSlide" Target="../notesSlides/notesSlide11.xml"/><Relationship Id="rId1" Type="http://schemas.openxmlformats.org/officeDocument/2006/relationships/slideLayout" Target="../slideLayouts/slideLayout29.xml"/><Relationship Id="rId6" Type="http://schemas.openxmlformats.org/officeDocument/2006/relationships/image" Target="../media/image28.png"/><Relationship Id="rId11" Type="http://schemas.openxmlformats.org/officeDocument/2006/relationships/image" Target="../media/image54.jpe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9.png"/></Relationships>
</file>

<file path=ppt/slides/_rels/slide3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2.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8.xml"/></Relationships>
</file>

<file path=ppt/slides/_rels/slide4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6.png"/><Relationship Id="rId1" Type="http://schemas.openxmlformats.org/officeDocument/2006/relationships/slideLayout" Target="../slideLayouts/slideLayout28.xml"/><Relationship Id="rId4" Type="http://schemas.openxmlformats.org/officeDocument/2006/relationships/image" Target="../media/image67.png"/></Relationships>
</file>

<file path=ppt/slides/_rels/slide4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9.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8.xml"/><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29.xml"/><Relationship Id="rId6" Type="http://schemas.openxmlformats.org/officeDocument/2006/relationships/image" Target="../media/image28.png"/><Relationship Id="rId11" Type="http://schemas.openxmlformats.org/officeDocument/2006/relationships/image" Target="../media/image73.png"/><Relationship Id="rId5" Type="http://schemas.openxmlformats.org/officeDocument/2006/relationships/image" Target="../media/image27.png"/><Relationship Id="rId10" Type="http://schemas.microsoft.com/office/2007/relationships/hdphoto" Target="../media/hdphoto1.wdp"/><Relationship Id="rId4" Type="http://schemas.openxmlformats.org/officeDocument/2006/relationships/image" Target="../media/image26.png"/><Relationship Id="rId9"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9.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4.png"/><Relationship Id="rId1" Type="http://schemas.openxmlformats.org/officeDocument/2006/relationships/slideLayout" Target="../slideLayouts/slideLayout28.xml"/><Relationship Id="rId6" Type="http://schemas.openxmlformats.org/officeDocument/2006/relationships/image" Target="../media/image26.png"/><Relationship Id="rId5" Type="http://schemas.openxmlformats.org/officeDocument/2006/relationships/image" Target="../media/image65.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9.xml"/></Relationships>
</file>

<file path=ppt/slides/_rels/slide5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73.png"/><Relationship Id="rId4" Type="http://schemas.openxmlformats.org/officeDocument/2006/relationships/image" Target="../media/image26.png"/><Relationship Id="rId9" Type="http://schemas.openxmlformats.org/officeDocument/2006/relationships/image" Target="../media/image54.jpeg"/></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png"/><Relationship Id="rId7"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2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73.png"/><Relationship Id="rId4" Type="http://schemas.openxmlformats.org/officeDocument/2006/relationships/image" Target="../media/image26.png"/><Relationship Id="rId9" Type="http://schemas.openxmlformats.org/officeDocument/2006/relationships/image" Target="../media/image54.jpeg"/></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5.png"/><Relationship Id="rId1" Type="http://schemas.openxmlformats.org/officeDocument/2006/relationships/slideLayout" Target="../slideLayouts/slideLayout29.xml"/></Relationships>
</file>

<file path=ppt/slides/_rels/slide5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5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9.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8.png"/><Relationship Id="rId1" Type="http://schemas.openxmlformats.org/officeDocument/2006/relationships/slideLayout" Target="../slideLayouts/slideLayout29.xml"/><Relationship Id="rId6" Type="http://schemas.openxmlformats.org/officeDocument/2006/relationships/image" Target="../media/image54.jpeg"/><Relationship Id="rId5" Type="http://schemas.openxmlformats.org/officeDocument/2006/relationships/image" Target="../media/image65.png"/><Relationship Id="rId4" Type="http://schemas.openxmlformats.org/officeDocument/2006/relationships/image" Target="../media/image38.png"/></Relationships>
</file>

<file path=ppt/slides/_rels/slide59.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61.jpeg"/><Relationship Id="rId2" Type="http://schemas.openxmlformats.org/officeDocument/2006/relationships/image" Target="../media/image26.png"/><Relationship Id="rId1" Type="http://schemas.openxmlformats.org/officeDocument/2006/relationships/slideLayout" Target="../slideLayouts/slideLayout29.xml"/><Relationship Id="rId6" Type="http://schemas.openxmlformats.org/officeDocument/2006/relationships/image" Target="../media/image38.png"/><Relationship Id="rId5" Type="http://schemas.openxmlformats.org/officeDocument/2006/relationships/image" Target="../media/image27.png"/><Relationship Id="rId4" Type="http://schemas.openxmlformats.org/officeDocument/2006/relationships/image" Target="../media/image79.png"/></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9.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hyperlink" Target="mailto:lucas.jellema@amis.nl" TargetMode="External"/><Relationship Id="rId7" Type="http://schemas.openxmlformats.org/officeDocument/2006/relationships/image" Target="../media/image81.png"/><Relationship Id="rId2" Type="http://schemas.openxmlformats.org/officeDocument/2006/relationships/hyperlink" Target="http://technology.amis.nl/" TargetMode="External"/><Relationship Id="rId1" Type="http://schemas.openxmlformats.org/officeDocument/2006/relationships/slideLayout" Target="../slideLayouts/slideLayout11.xml"/><Relationship Id="rId6" Type="http://schemas.openxmlformats.org/officeDocument/2006/relationships/image" Target="../media/image80.png"/><Relationship Id="rId5" Type="http://schemas.openxmlformats.org/officeDocument/2006/relationships/hyperlink" Target="mailto:info@amis.nl" TargetMode="External"/><Relationship Id="rId4" Type="http://schemas.openxmlformats.org/officeDocument/2006/relationships/hyperlink" Target="http://www.amis.nl/" TargetMode="External"/><Relationship Id="rId9" Type="http://schemas.openxmlformats.org/officeDocument/2006/relationships/image" Target="../media/image29.png"/></Relationships>
</file>

<file path=ppt/slides/_rels/slide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9.xml"/></Relationships>
</file>

<file path=ppt/slides/_rels/slide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1" name="Rectangle 1"/>
          <p:cNvSpPr>
            <a:spLocks noGrp="1" noChangeArrowheads="1"/>
          </p:cNvSpPr>
          <p:nvPr>
            <p:ph type="title"/>
          </p:nvPr>
        </p:nvSpPr>
        <p:spPr>
          <a:xfrm>
            <a:off x="176371" y="32174"/>
            <a:ext cx="14638867" cy="1464733"/>
          </a:xfrm>
        </p:spPr>
        <p:txBody>
          <a:bodyPr/>
          <a:lstStyle/>
          <a:p>
            <a:r>
              <a:rPr lang="en-US" sz="5400" dirty="0"/>
              <a:t>Real Time UI with Apache Kafka </a:t>
            </a:r>
            <a:r>
              <a:rPr lang="en-US" sz="5400" dirty="0" smtClean="0"/>
              <a:t/>
            </a:r>
            <a:br>
              <a:rPr lang="en-US" sz="5400" dirty="0" smtClean="0"/>
            </a:br>
            <a:r>
              <a:rPr lang="en-US" sz="4800" dirty="0" smtClean="0"/>
              <a:t>Streaming </a:t>
            </a:r>
            <a:r>
              <a:rPr lang="en-US" sz="4800" dirty="0"/>
              <a:t>Analytics of Fast Data and Server Push</a:t>
            </a:r>
            <a:endParaRPr lang="nl-NL" sz="4800" dirty="0"/>
          </a:p>
        </p:txBody>
      </p:sp>
      <p:sp>
        <p:nvSpPr>
          <p:cNvPr id="9218" name="Rectangle 2"/>
          <p:cNvSpPr>
            <a:spLocks noGrp="1" noChangeArrowheads="1"/>
          </p:cNvSpPr>
          <p:nvPr>
            <p:ph type="body" idx="1"/>
          </p:nvPr>
        </p:nvSpPr>
        <p:spPr>
          <a:xfrm>
            <a:off x="-9895" y="2956560"/>
            <a:ext cx="7298267" cy="2954867"/>
          </a:xfrm>
        </p:spPr>
        <p:txBody>
          <a:bodyPr/>
          <a:lstStyle/>
          <a:p>
            <a:pPr marL="0" indent="0" algn="l" eaLnBrk="1"/>
            <a:r>
              <a:rPr lang="en-US" altLang="nl-NL" dirty="0" smtClean="0">
                <a:latin typeface="Trebuchet MS Bold" pitchFamily="6" charset="0"/>
                <a:sym typeface="Trebuchet MS Bold" pitchFamily="6" charset="0"/>
              </a:rPr>
              <a:t> Lucas Jellema</a:t>
            </a:r>
          </a:p>
          <a:p>
            <a:pPr marL="0" indent="0" algn="l" eaLnBrk="1"/>
            <a:r>
              <a:rPr lang="en-US" altLang="nl-NL" dirty="0" smtClean="0">
                <a:latin typeface="Trebuchet MS Bold" pitchFamily="6" charset="0"/>
                <a:sym typeface="Trebuchet MS Bold" pitchFamily="6" charset="0"/>
              </a:rPr>
              <a:t> @</a:t>
            </a:r>
            <a:r>
              <a:rPr lang="en-US" altLang="nl-NL" dirty="0" err="1" smtClean="0">
                <a:latin typeface="Trebuchet MS Bold" pitchFamily="6" charset="0"/>
                <a:sym typeface="Trebuchet MS Bold" pitchFamily="6" charset="0"/>
              </a:rPr>
              <a:t>lucasjellema</a:t>
            </a:r>
            <a:endParaRPr lang="en-US" altLang="nl-NL" dirty="0" smtClean="0">
              <a:latin typeface="Trebuchet MS Bold" pitchFamily="6" charset="0"/>
              <a:sym typeface="Trebuchet MS Bold" pitchFamily="6" charset="0"/>
            </a:endParaRPr>
          </a:p>
          <a:p>
            <a:pPr marL="0" indent="0" algn="l" eaLnBrk="1"/>
            <a:r>
              <a:rPr lang="en-US" altLang="nl-NL" dirty="0" smtClean="0">
                <a:latin typeface="Trebuchet MS Bold" pitchFamily="6" charset="0"/>
                <a:sym typeface="Trebuchet MS Bold" pitchFamily="6" charset="0"/>
              </a:rPr>
              <a:t> </a:t>
            </a:r>
            <a:r>
              <a:rPr lang="en-US" altLang="nl-NL" u="sng" dirty="0" smtClean="0">
                <a:latin typeface="Trebuchet MS Bold" pitchFamily="6" charset="0"/>
                <a:sym typeface="Trebuchet MS Bold" pitchFamily="6" charset="0"/>
              </a:rPr>
              <a:t>http://technology.amis.nl</a:t>
            </a:r>
            <a:endParaRPr lang="en-US" altLang="nl-NL" dirty="0" smtClean="0">
              <a:latin typeface="Trebuchet MS Bold" pitchFamily="6" charset="0"/>
              <a:sym typeface="Trebuchet MS Bold" pitchFamily="6" charset="0"/>
            </a:endParaRPr>
          </a:p>
          <a:p>
            <a:pPr marL="0" indent="0" algn="l" eaLnBrk="1"/>
            <a:r>
              <a:rPr lang="en-US" altLang="nl-NL" dirty="0" smtClean="0">
                <a:latin typeface="Trebuchet MS Bold" pitchFamily="6" charset="0"/>
                <a:sym typeface="Trebuchet MS Bold" pitchFamily="6" charset="0"/>
              </a:rPr>
              <a:t> </a:t>
            </a:r>
            <a:r>
              <a:rPr lang="en-US" altLang="nl-NL" u="sng" dirty="0" smtClean="0">
                <a:latin typeface="Trebuchet MS Bold" pitchFamily="6" charset="0"/>
                <a:sym typeface="Trebuchet MS Bold" pitchFamily="6" charset="0"/>
                <a:hlinkClick r:id="rId2"/>
              </a:rPr>
              <a:t>www.amis.nl</a:t>
            </a:r>
            <a:endParaRPr lang="en-US" altLang="nl-NL" dirty="0" smtClean="0"/>
          </a:p>
        </p:txBody>
      </p:sp>
    </p:spTree>
    <p:extLst>
      <p:ext uri="{BB962C8B-B14F-4D97-AF65-F5344CB8AC3E}">
        <p14:creationId xmlns:p14="http://schemas.microsoft.com/office/powerpoint/2010/main" val="484568028"/>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Text Placeholder 2"/>
          <p:cNvSpPr>
            <a:spLocks noGrp="1"/>
          </p:cNvSpPr>
          <p:nvPr>
            <p:ph type="body" sz="quarter" idx="10"/>
          </p:nvPr>
        </p:nvSpPr>
        <p:spPr/>
        <p:txBody>
          <a:bodyPr/>
          <a:lstStyle/>
          <a:p>
            <a:endParaRPr lang="nl-NL"/>
          </a:p>
        </p:txBody>
      </p:sp>
      <p:pic>
        <p:nvPicPr>
          <p:cNvPr id="4" name="Picture 2" descr="Image result for web dashboard"/>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7893" y="1815737"/>
            <a:ext cx="4876702" cy="3547801"/>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p:cNvSpPr/>
          <p:nvPr/>
        </p:nvSpPr>
        <p:spPr>
          <a:xfrm>
            <a:off x="7053548" y="3589637"/>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API</a:t>
            </a:r>
            <a:endParaRPr lang="nl-NL" sz="3200" dirty="0"/>
          </a:p>
        </p:txBody>
      </p:sp>
      <p:pic>
        <p:nvPicPr>
          <p:cNvPr id="6" name="Picture 5"/>
          <p:cNvPicPr>
            <a:picLocks noChangeAspect="1"/>
          </p:cNvPicPr>
          <p:nvPr/>
        </p:nvPicPr>
        <p:blipFill>
          <a:blip r:embed="rId3">
            <a:clrChange>
              <a:clrFrom>
                <a:srgbClr val="FFFFFF"/>
              </a:clrFrom>
              <a:clrTo>
                <a:srgbClr val="FFFFFF">
                  <a:alpha val="0"/>
                </a:srgbClr>
              </a:clrTo>
            </a:clrChange>
          </a:blip>
          <a:stretch>
            <a:fillRect/>
          </a:stretch>
        </p:blipFill>
        <p:spPr>
          <a:xfrm>
            <a:off x="9123889" y="4367204"/>
            <a:ext cx="1047520" cy="2200293"/>
          </a:xfrm>
          <a:prstGeom prst="rect">
            <a:avLst/>
          </a:prstGeom>
        </p:spPr>
      </p:pic>
      <p:pic>
        <p:nvPicPr>
          <p:cNvPr id="1026" name="Picture 2" descr="Image result for chat b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01454" y="560287"/>
            <a:ext cx="5718020" cy="380691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iri"/>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1993" r="24028"/>
          <a:stretch/>
        </p:blipFill>
        <p:spPr bwMode="auto">
          <a:xfrm>
            <a:off x="13756273" y="4582885"/>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alexa"/>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24408" y="3406176"/>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obile client push notification"/>
          <p:cNvPicPr>
            <a:picLocks noChangeAspect="1" noChangeArrowheads="1"/>
          </p:cNvPicPr>
          <p:nvPr/>
        </p:nvPicPr>
        <p:blipFill rotWithShape="1">
          <a:blip r:embed="rId7">
            <a:extLst>
              <a:ext uri="{28A0092B-C50C-407E-A947-70E740481C1C}">
                <a14:useLocalDpi xmlns:a14="http://schemas.microsoft.com/office/drawing/2010/main" val="0"/>
              </a:ext>
            </a:extLst>
          </a:blip>
          <a:srcRect l="12142" r="21122"/>
          <a:stretch/>
        </p:blipFill>
        <p:spPr bwMode="auto">
          <a:xfrm>
            <a:off x="1303244" y="6209055"/>
            <a:ext cx="3469538" cy="2473288"/>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13075920" y="7576457"/>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µ</a:t>
            </a:r>
            <a:endParaRPr lang="nl-NL" dirty="0"/>
          </a:p>
        </p:txBody>
      </p:sp>
      <p:sp>
        <p:nvSpPr>
          <p:cNvPr id="12" name="Rounded Rectangle 11"/>
          <p:cNvSpPr/>
          <p:nvPr/>
        </p:nvSpPr>
        <p:spPr>
          <a:xfrm>
            <a:off x="14474921" y="6938937"/>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µ</a:t>
            </a:r>
            <a:endParaRPr lang="nl-NL" dirty="0"/>
          </a:p>
        </p:txBody>
      </p:sp>
      <p:sp>
        <p:nvSpPr>
          <p:cNvPr id="13" name="Rounded Rectangle 12"/>
          <p:cNvSpPr/>
          <p:nvPr/>
        </p:nvSpPr>
        <p:spPr>
          <a:xfrm>
            <a:off x="14241065" y="8213977"/>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µ</a:t>
            </a:r>
            <a:endParaRPr lang="nl-NL" dirty="0"/>
          </a:p>
        </p:txBody>
      </p:sp>
      <p:sp>
        <p:nvSpPr>
          <p:cNvPr id="14" name="Rounded Rectangle 13"/>
          <p:cNvSpPr/>
          <p:nvPr/>
        </p:nvSpPr>
        <p:spPr>
          <a:xfrm>
            <a:off x="12855127" y="8546882"/>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a:r>
              <a:rPr lang="en-US" dirty="0" smtClean="0"/>
              <a:t>µ</a:t>
            </a:r>
            <a:endParaRPr lang="nl-NL" dirty="0"/>
          </a:p>
        </p:txBody>
      </p:sp>
      <p:sp>
        <p:nvSpPr>
          <p:cNvPr id="8" name="Right Arrow 7"/>
          <p:cNvSpPr/>
          <p:nvPr/>
        </p:nvSpPr>
        <p:spPr>
          <a:xfrm>
            <a:off x="5734595" y="4114800"/>
            <a:ext cx="1436914" cy="875211"/>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9" name="Left-Right Arrow 8"/>
          <p:cNvSpPr/>
          <p:nvPr/>
        </p:nvSpPr>
        <p:spPr>
          <a:xfrm>
            <a:off x="5355773" y="4101012"/>
            <a:ext cx="1815736" cy="9144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8" name="Left-Right Arrow 17"/>
          <p:cNvSpPr/>
          <p:nvPr/>
        </p:nvSpPr>
        <p:spPr>
          <a:xfrm>
            <a:off x="9547134" y="3200400"/>
            <a:ext cx="1815736" cy="9144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9" name="Left-Right Arrow 18"/>
          <p:cNvSpPr/>
          <p:nvPr/>
        </p:nvSpPr>
        <p:spPr>
          <a:xfrm>
            <a:off x="3443953" y="6034153"/>
            <a:ext cx="3915632" cy="9144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20" name="Left-Right Arrow 19"/>
          <p:cNvSpPr/>
          <p:nvPr/>
        </p:nvSpPr>
        <p:spPr>
          <a:xfrm rot="2201116">
            <a:off x="9818516" y="6592242"/>
            <a:ext cx="3375130" cy="9144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10" name="Can 9"/>
          <p:cNvSpPr/>
          <p:nvPr/>
        </p:nvSpPr>
        <p:spPr>
          <a:xfrm>
            <a:off x="6741208" y="8171890"/>
            <a:ext cx="1356161" cy="1221179"/>
          </a:xfrm>
          <a:prstGeom prst="can">
            <a:avLst/>
          </a:prstGeom>
          <a:solidFill>
            <a:srgbClr val="FF0000"/>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Can 21"/>
          <p:cNvSpPr/>
          <p:nvPr/>
        </p:nvSpPr>
        <p:spPr>
          <a:xfrm>
            <a:off x="8127146" y="8464731"/>
            <a:ext cx="1938649" cy="970240"/>
          </a:xfrm>
          <a:prstGeom prst="can">
            <a:avLst/>
          </a:prstGeom>
          <a:solidFill>
            <a:schemeClr val="bg2">
              <a:lumMod val="6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Left-Right Arrow 22"/>
          <p:cNvSpPr/>
          <p:nvPr/>
        </p:nvSpPr>
        <p:spPr>
          <a:xfrm rot="5400000">
            <a:off x="7488718" y="6941680"/>
            <a:ext cx="2131702" cy="914400"/>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59261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26"/>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grpId="0" nodeType="afterEffect">
                                  <p:stCondLst>
                                    <p:cond delay="0"/>
                                  </p:stCondLst>
                                  <p:childTnLst>
                                    <p:set>
                                      <p:cBhvr>
                                        <p:cTn id="19" dur="1" fill="hold">
                                          <p:stCondLst>
                                            <p:cond delay="0"/>
                                          </p:stCondLst>
                                        </p:cTn>
                                        <p:tgtEl>
                                          <p:spTgt spid="18"/>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8"/>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103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3" grpId="0" animBg="1"/>
      <p:bldP spid="14" grpId="0" animBg="1"/>
      <p:bldP spid="9" grpId="0" animBg="1"/>
      <p:bldP spid="18" grpId="0" animBg="1"/>
      <p:bldP spid="19" grpId="0" animBg="1"/>
      <p:bldP spid="20" grpId="0" animBg="1"/>
      <p:bldP spid="10" grpId="0" animBg="1"/>
      <p:bldP spid="22" grpId="0" animBg="1"/>
      <p:bldP spid="2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2" descr="Image result for web dashboar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4189" y="6719974"/>
            <a:ext cx="1538943" cy="111958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Tweets on #</a:t>
            </a:r>
            <a:r>
              <a:rPr lang="en-US" dirty="0" err="1" smtClean="0"/>
              <a:t>devoxxUK</a:t>
            </a:r>
            <a:r>
              <a:rPr lang="en-US" dirty="0" smtClean="0"/>
              <a:t> #java #</a:t>
            </a:r>
            <a:r>
              <a:rPr lang="en-US" dirty="0" err="1" smtClean="0"/>
              <a:t>oraclecode</a:t>
            </a:r>
            <a:endParaRPr lang="nl-NL" dirty="0"/>
          </a:p>
        </p:txBody>
      </p:sp>
      <p:pic>
        <p:nvPicPr>
          <p:cNvPr id="15" name="Picture 2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668" y="4093705"/>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tags</a:t>
            </a:r>
            <a:endParaRPr lang="nl-NL" dirty="0"/>
          </a:p>
        </p:txBody>
      </p:sp>
      <p:sp>
        <p:nvSpPr>
          <p:cNvPr id="19" name="Rectangle 18"/>
          <p:cNvSpPr/>
          <p:nvPr/>
        </p:nvSpPr>
        <p:spPr>
          <a:xfrm>
            <a:off x="10457297" y="5710399"/>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tag</a:t>
            </a:r>
            <a:endParaRPr lang="nl-NL" dirty="0">
              <a:solidFill>
                <a:schemeClr val="tx1"/>
              </a:solidFill>
            </a:endParaRPr>
          </a:p>
        </p:txBody>
      </p:sp>
      <p:sp>
        <p:nvSpPr>
          <p:cNvPr id="20" name="Rectangle 19"/>
          <p:cNvSpPr/>
          <p:nvPr/>
        </p:nvSpPr>
        <p:spPr>
          <a:xfrm>
            <a:off x="8360228" y="4877477"/>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21" name="Rectangle 20"/>
          <p:cNvSpPr/>
          <p:nvPr/>
        </p:nvSpPr>
        <p:spPr>
          <a:xfrm>
            <a:off x="12554366" y="7187560"/>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tag</a:t>
            </a:r>
            <a:endParaRPr lang="nl-NL" dirty="0"/>
          </a:p>
        </p:txBody>
      </p:sp>
      <p:sp>
        <p:nvSpPr>
          <p:cNvPr id="3" name="Rectangular Callout 2"/>
          <p:cNvSpPr/>
          <p:nvPr/>
        </p:nvSpPr>
        <p:spPr>
          <a:xfrm>
            <a:off x="9738360" y="518160"/>
            <a:ext cx="5882640" cy="2682240"/>
          </a:xfrm>
          <a:prstGeom prst="wedgeRectCallout">
            <a:avLst>
              <a:gd name="adj1" fmla="val -111831"/>
              <a:gd name="adj2" fmla="val 35850"/>
            </a:avLst>
          </a:prstGeom>
          <a:ln>
            <a:solidFill>
              <a:srgbClr val="7C7C7C"/>
            </a:solidFill>
          </a:ln>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800" dirty="0" err="1" smtClean="0"/>
              <a:t>Standin</a:t>
            </a:r>
            <a:r>
              <a:rPr lang="en-US" sz="2800" dirty="0" smtClean="0"/>
              <a:t> for all </a:t>
            </a:r>
            <a:br>
              <a:rPr lang="en-US" sz="2800" dirty="0" smtClean="0"/>
            </a:br>
            <a:r>
              <a:rPr lang="en-US" sz="2800" dirty="0" smtClean="0"/>
              <a:t>Hot Sources of Live Data:</a:t>
            </a:r>
            <a:r>
              <a:rPr lang="en-US" dirty="0" smtClean="0"/>
              <a:t/>
            </a:r>
            <a:br>
              <a:rPr lang="en-US" dirty="0" smtClean="0"/>
            </a:br>
            <a:r>
              <a:rPr lang="en-US" dirty="0" smtClean="0"/>
              <a:t> </a:t>
            </a:r>
            <a:r>
              <a:rPr lang="en-US" dirty="0" err="1" smtClean="0"/>
              <a:t>IoT</a:t>
            </a:r>
            <a:r>
              <a:rPr lang="en-US" dirty="0" smtClean="0"/>
              <a:t> Physical World Reports, IT Ops, Web Click Statistics, Business Process execution, open data feeds (traffic, weather, stocks, …), Points of Sales, Social Media, </a:t>
            </a:r>
            <a:r>
              <a:rPr lang="en-US" dirty="0" err="1" smtClean="0"/>
              <a:t>microservices</a:t>
            </a:r>
            <a:r>
              <a:rPr lang="en-US" dirty="0" smtClean="0"/>
              <a:t> chatter</a:t>
            </a:r>
            <a:endParaRPr lang="nl-NL" dirty="0"/>
          </a:p>
        </p:txBody>
      </p:sp>
    </p:spTree>
    <p:extLst>
      <p:ext uri="{BB962C8B-B14F-4D97-AF65-F5344CB8AC3E}">
        <p14:creationId xmlns:p14="http://schemas.microsoft.com/office/powerpoint/2010/main" val="2139957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21" grpId="0" animBg="1"/>
      <p:bldP spid="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Code</a:t>
            </a:r>
            <a:endParaRPr lang="nl-NL" dirty="0"/>
          </a:p>
        </p:txBody>
      </p:sp>
      <p:sp>
        <p:nvSpPr>
          <p:cNvPr id="3" name="Text Placeholder 2"/>
          <p:cNvSpPr>
            <a:spLocks noGrp="1"/>
          </p:cNvSpPr>
          <p:nvPr>
            <p:ph type="body" sz="quarter" idx="10"/>
          </p:nvPr>
        </p:nvSpPr>
        <p:spPr/>
        <p:txBody>
          <a:bodyPr/>
          <a:lstStyle/>
          <a:p>
            <a:endParaRPr lang="nl-NL"/>
          </a:p>
        </p:txBody>
      </p:sp>
      <p:sp>
        <p:nvSpPr>
          <p:cNvPr id="5" name="TextBox 4"/>
          <p:cNvSpPr txBox="1"/>
          <p:nvPr/>
        </p:nvSpPr>
        <p:spPr>
          <a:xfrm>
            <a:off x="1081678" y="1728083"/>
            <a:ext cx="14523528" cy="58477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nl-NL" sz="3200" b="1" dirty="0"/>
              <a:t>https://github.com/lucasjellema/devoxxUK18-active-ui-streaming-analysis</a:t>
            </a:r>
            <a:endParaRPr lang="nl-NL" sz="3200" b="1" dirty="0" smtClean="0"/>
          </a:p>
        </p:txBody>
      </p:sp>
      <p:pic>
        <p:nvPicPr>
          <p:cNvPr id="4" name="Picture 3"/>
          <p:cNvPicPr>
            <a:picLocks noChangeAspect="1"/>
          </p:cNvPicPr>
          <p:nvPr/>
        </p:nvPicPr>
        <p:blipFill>
          <a:blip r:embed="rId2"/>
          <a:stretch>
            <a:fillRect/>
          </a:stretch>
        </p:blipFill>
        <p:spPr>
          <a:xfrm>
            <a:off x="2870898" y="2434778"/>
            <a:ext cx="11317542" cy="6953498"/>
          </a:xfrm>
          <a:prstGeom prst="rect">
            <a:avLst/>
          </a:prstGeom>
          <a:ln>
            <a:noFill/>
          </a:ln>
          <a:effectLst>
            <a:outerShdw blurRad="292100" dist="139700" dir="2700000" algn="tl" rotWithShape="0">
              <a:srgbClr val="333333">
                <a:alpha val="65000"/>
              </a:srgbClr>
            </a:outerShdw>
          </a:effectLst>
        </p:spPr>
      </p:pic>
      <p:sp>
        <p:nvSpPr>
          <p:cNvPr id="7" name="TextBox 6"/>
          <p:cNvSpPr txBox="1"/>
          <p:nvPr/>
        </p:nvSpPr>
        <p:spPr>
          <a:xfrm>
            <a:off x="11938342" y="237813"/>
            <a:ext cx="5266185" cy="769441"/>
          </a:xfrm>
          <a:prstGeom prst="rect">
            <a:avLst/>
          </a:prstGeom>
          <a:noFill/>
        </p:spPr>
        <p:txBody>
          <a:bodyPr wrap="none" rtlCol="0">
            <a:spAutoFit/>
          </a:bodyPr>
          <a:lstStyle/>
          <a:p>
            <a:r>
              <a:rPr lang="en-US" sz="4400" dirty="0" smtClean="0"/>
              <a:t>#</a:t>
            </a:r>
            <a:r>
              <a:rPr lang="en-US" sz="4400" dirty="0" err="1" smtClean="0"/>
              <a:t>ActiveUIDevoxxUK</a:t>
            </a:r>
            <a:endParaRPr lang="nl-NL" sz="4400" dirty="0" err="1" smtClean="0"/>
          </a:p>
        </p:txBody>
      </p:sp>
      <p:pic>
        <p:nvPicPr>
          <p:cNvPr id="8"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907572" y="78682"/>
            <a:ext cx="1169917" cy="951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16669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10737400" y="4057795"/>
            <a:ext cx="4493623" cy="2589730"/>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6" name="Cloud 15"/>
          <p:cNvSpPr/>
          <p:nvPr/>
        </p:nvSpPr>
        <p:spPr>
          <a:xfrm>
            <a:off x="10737400" y="6494872"/>
            <a:ext cx="4493623" cy="1985554"/>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5" name="Cloud 14"/>
          <p:cNvSpPr/>
          <p:nvPr/>
        </p:nvSpPr>
        <p:spPr>
          <a:xfrm>
            <a:off x="1436914" y="5251269"/>
            <a:ext cx="4493623" cy="1985554"/>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r>
              <a:rPr lang="nl-NL" dirty="0" smtClean="0"/>
              <a:t>Events</a:t>
            </a:r>
            <a:endParaRPr lang="en-US" dirty="0"/>
          </a:p>
        </p:txBody>
      </p:sp>
      <p:sp>
        <p:nvSpPr>
          <p:cNvPr id="3" name="Text Placeholder 2"/>
          <p:cNvSpPr>
            <a:spLocks noGrp="1"/>
          </p:cNvSpPr>
          <p:nvPr>
            <p:ph type="body" sz="quarter" idx="10"/>
          </p:nvPr>
        </p:nvSpPr>
        <p:spPr/>
        <p:txBody>
          <a:bodyPr/>
          <a:lstStyle/>
          <a:p>
            <a:endParaRPr lang="en-US" dirty="0"/>
          </a:p>
        </p:txBody>
      </p:sp>
      <p:sp>
        <p:nvSpPr>
          <p:cNvPr id="4" name="Rectangle 3"/>
          <p:cNvSpPr/>
          <p:nvPr/>
        </p:nvSpPr>
        <p:spPr>
          <a:xfrm>
            <a:off x="2563862" y="2546218"/>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5" name="Rectangle 4"/>
          <p:cNvSpPr/>
          <p:nvPr/>
        </p:nvSpPr>
        <p:spPr>
          <a:xfrm>
            <a:off x="2563862" y="4070218"/>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 name="Rectangle 5"/>
          <p:cNvSpPr/>
          <p:nvPr/>
        </p:nvSpPr>
        <p:spPr>
          <a:xfrm>
            <a:off x="2563862" y="5594218"/>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7" name="Rectangle 6"/>
          <p:cNvSpPr/>
          <p:nvPr/>
        </p:nvSpPr>
        <p:spPr>
          <a:xfrm>
            <a:off x="11999962" y="1770725"/>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8" name="Rectangle 7"/>
          <p:cNvSpPr/>
          <p:nvPr/>
        </p:nvSpPr>
        <p:spPr>
          <a:xfrm>
            <a:off x="11999962" y="3179631"/>
            <a:ext cx="1968500" cy="7175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9" name="Rectangle 8"/>
          <p:cNvSpPr/>
          <p:nvPr/>
        </p:nvSpPr>
        <p:spPr>
          <a:xfrm>
            <a:off x="11999962" y="4914768"/>
            <a:ext cx="1968500" cy="14343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10" name="Rectangle 9"/>
          <p:cNvSpPr/>
          <p:nvPr/>
        </p:nvSpPr>
        <p:spPr>
          <a:xfrm>
            <a:off x="11999962" y="6647525"/>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11" name="Rectangle 10"/>
          <p:cNvSpPr/>
          <p:nvPr/>
        </p:nvSpPr>
        <p:spPr>
          <a:xfrm>
            <a:off x="11999962" y="4226587"/>
            <a:ext cx="1968500" cy="358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solidFill>
                <a:schemeClr val="tx2"/>
              </a:solidFill>
            </a:endParaRPr>
          </a:p>
        </p:txBody>
      </p:sp>
      <p:sp>
        <p:nvSpPr>
          <p:cNvPr id="12" name="TextBox 11"/>
          <p:cNvSpPr txBox="1"/>
          <p:nvPr/>
        </p:nvSpPr>
        <p:spPr>
          <a:xfrm>
            <a:off x="2753663" y="1958199"/>
            <a:ext cx="1588897" cy="461665"/>
          </a:xfrm>
          <a:prstGeom prst="rect">
            <a:avLst/>
          </a:prstGeom>
          <a:noFill/>
        </p:spPr>
        <p:txBody>
          <a:bodyPr wrap="none" rtlCol="0">
            <a:spAutoFit/>
          </a:bodyPr>
          <a:lstStyle/>
          <a:p>
            <a:r>
              <a:rPr lang="nl-NL" dirty="0" smtClean="0">
                <a:solidFill>
                  <a:schemeClr val="tx2"/>
                </a:solidFill>
              </a:rPr>
              <a:t>Producers</a:t>
            </a:r>
            <a:endParaRPr lang="en-US" dirty="0" err="1" smtClean="0">
              <a:solidFill>
                <a:schemeClr val="tx2"/>
              </a:solidFill>
            </a:endParaRPr>
          </a:p>
        </p:txBody>
      </p:sp>
      <p:sp>
        <p:nvSpPr>
          <p:cNvPr id="13" name="TextBox 12"/>
          <p:cNvSpPr txBox="1"/>
          <p:nvPr/>
        </p:nvSpPr>
        <p:spPr>
          <a:xfrm>
            <a:off x="12227863" y="1183499"/>
            <a:ext cx="1760418" cy="461665"/>
          </a:xfrm>
          <a:prstGeom prst="rect">
            <a:avLst/>
          </a:prstGeom>
          <a:noFill/>
        </p:spPr>
        <p:txBody>
          <a:bodyPr wrap="none" rtlCol="0">
            <a:spAutoFit/>
          </a:bodyPr>
          <a:lstStyle/>
          <a:p>
            <a:r>
              <a:rPr lang="nl-NL" dirty="0" err="1" smtClean="0">
                <a:solidFill>
                  <a:schemeClr val="tx2"/>
                </a:solidFill>
              </a:rPr>
              <a:t>Consumers</a:t>
            </a:r>
            <a:endParaRPr lang="en-US" dirty="0" err="1" smtClean="0">
              <a:solidFill>
                <a:schemeClr val="tx2"/>
              </a:solidFill>
            </a:endParaRPr>
          </a:p>
        </p:txBody>
      </p:sp>
      <p:sp>
        <p:nvSpPr>
          <p:cNvPr id="14" name="Right Arrow 13"/>
          <p:cNvSpPr/>
          <p:nvPr/>
        </p:nvSpPr>
        <p:spPr>
          <a:xfrm>
            <a:off x="6546081" y="2923100"/>
            <a:ext cx="3962400" cy="3932882"/>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solidFill>
                <a:schemeClr val="tx2"/>
              </a:solidFill>
            </a:endParaRPr>
          </a:p>
        </p:txBody>
      </p:sp>
      <p:sp>
        <p:nvSpPr>
          <p:cNvPr id="18" name="Folded Corner 17"/>
          <p:cNvSpPr/>
          <p:nvPr/>
        </p:nvSpPr>
        <p:spPr>
          <a:xfrm>
            <a:off x="6858000" y="6494872"/>
            <a:ext cx="3200400" cy="1836329"/>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dirty="0" smtClean="0"/>
              <a:t>Robust, Scalable, History Retention</a:t>
            </a:r>
          </a:p>
          <a:p>
            <a:pPr algn="ctr"/>
            <a:r>
              <a:rPr lang="en-US" dirty="0" smtClean="0"/>
              <a:t>Containerized/Cloud-enabled</a:t>
            </a:r>
            <a:endParaRPr lang="nl-NL" dirty="0"/>
          </a:p>
        </p:txBody>
      </p:sp>
    </p:spTree>
    <p:extLst>
      <p:ext uri="{BB962C8B-B14F-4D97-AF65-F5344CB8AC3E}">
        <p14:creationId xmlns:p14="http://schemas.microsoft.com/office/powerpoint/2010/main" val="342253644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Requirements</a:t>
            </a:r>
            <a:r>
              <a:rPr lang="nl-NL" dirty="0" smtClean="0"/>
              <a:t> for Event </a:t>
            </a:r>
            <a:r>
              <a:rPr lang="nl-NL" dirty="0" err="1" smtClean="0"/>
              <a:t>capability</a:t>
            </a:r>
            <a:r>
              <a:rPr lang="nl-NL" dirty="0" smtClean="0"/>
              <a:t> </a:t>
            </a:r>
            <a:endParaRPr lang="en-US" dirty="0"/>
          </a:p>
        </p:txBody>
      </p:sp>
      <p:sp>
        <p:nvSpPr>
          <p:cNvPr id="3" name="Text Placeholder 2"/>
          <p:cNvSpPr>
            <a:spLocks noGrp="1"/>
          </p:cNvSpPr>
          <p:nvPr>
            <p:ph type="body" sz="quarter" idx="10"/>
          </p:nvPr>
        </p:nvSpPr>
        <p:spPr>
          <a:xfrm>
            <a:off x="1917701" y="2603500"/>
            <a:ext cx="13764259" cy="6311899"/>
          </a:xfrm>
        </p:spPr>
        <p:txBody>
          <a:bodyPr>
            <a:normAutofit fontScale="92500" lnSpcReduction="10000"/>
          </a:bodyPr>
          <a:lstStyle/>
          <a:p>
            <a:r>
              <a:rPr lang="nl-NL" dirty="0" err="1" smtClean="0"/>
              <a:t>Provide</a:t>
            </a:r>
            <a:r>
              <a:rPr lang="nl-NL" dirty="0" smtClean="0"/>
              <a:t> </a:t>
            </a:r>
            <a:r>
              <a:rPr lang="nl-NL" dirty="0" err="1" smtClean="0"/>
              <a:t>decoupling</a:t>
            </a:r>
            <a:r>
              <a:rPr lang="nl-NL" dirty="0" smtClean="0"/>
              <a:t>  </a:t>
            </a:r>
            <a:r>
              <a:rPr lang="nl-NL" dirty="0" err="1" smtClean="0"/>
              <a:t>between</a:t>
            </a:r>
            <a:r>
              <a:rPr lang="nl-NL" dirty="0" smtClean="0"/>
              <a:t> </a:t>
            </a:r>
            <a:r>
              <a:rPr lang="nl-NL" dirty="0" err="1" smtClean="0"/>
              <a:t>publisher</a:t>
            </a:r>
            <a:r>
              <a:rPr lang="nl-NL" dirty="0" smtClean="0"/>
              <a:t> </a:t>
            </a:r>
            <a:r>
              <a:rPr lang="nl-NL" dirty="0" err="1" smtClean="0"/>
              <a:t>and</a:t>
            </a:r>
            <a:r>
              <a:rPr lang="nl-NL" dirty="0" smtClean="0"/>
              <a:t> </a:t>
            </a:r>
            <a:r>
              <a:rPr lang="nl-NL" dirty="0" err="1" smtClean="0"/>
              <a:t>consumer</a:t>
            </a:r>
            <a:endParaRPr lang="nl-NL" dirty="0" smtClean="0"/>
          </a:p>
          <a:p>
            <a:pPr lvl="1"/>
            <a:r>
              <a:rPr lang="en-US" sz="2200" dirty="0" smtClean="0"/>
              <a:t>In time/availability, technology, load processing capacity, location, ownership &amp; responsibility</a:t>
            </a:r>
            <a:endParaRPr lang="nl-NL" sz="2200" dirty="0" smtClean="0"/>
          </a:p>
          <a:p>
            <a:r>
              <a:rPr lang="nl-NL" dirty="0" smtClean="0"/>
              <a:t>Generally </a:t>
            </a:r>
            <a:r>
              <a:rPr lang="nl-NL" dirty="0" err="1" smtClean="0"/>
              <a:t>accessible</a:t>
            </a:r>
            <a:r>
              <a:rPr lang="nl-NL" dirty="0" smtClean="0"/>
              <a:t> for </a:t>
            </a:r>
            <a:r>
              <a:rPr lang="nl-NL" dirty="0" err="1" smtClean="0"/>
              <a:t>all</a:t>
            </a:r>
            <a:r>
              <a:rPr lang="nl-NL" dirty="0" smtClean="0"/>
              <a:t> </a:t>
            </a:r>
            <a:r>
              <a:rPr lang="nl-NL" dirty="0" err="1" smtClean="0"/>
              <a:t>consumers</a:t>
            </a:r>
            <a:endParaRPr lang="nl-NL" dirty="0" smtClean="0"/>
          </a:p>
          <a:p>
            <a:pPr lvl="1"/>
            <a:r>
              <a:rPr lang="nl-NL" sz="2200" dirty="0" smtClean="0"/>
              <a:t>Using </a:t>
            </a:r>
            <a:r>
              <a:rPr lang="nl-NL" sz="2200" dirty="0" err="1" smtClean="0"/>
              <a:t>standardized</a:t>
            </a:r>
            <a:r>
              <a:rPr lang="nl-NL" sz="2200" dirty="0" smtClean="0"/>
              <a:t> </a:t>
            </a:r>
            <a:r>
              <a:rPr lang="nl-NL" sz="2200" dirty="0" err="1" smtClean="0"/>
              <a:t>protocols</a:t>
            </a:r>
            <a:r>
              <a:rPr lang="nl-NL" sz="2200" dirty="0" smtClean="0"/>
              <a:t> </a:t>
            </a:r>
            <a:r>
              <a:rPr lang="nl-NL" sz="2200" dirty="0" err="1" smtClean="0"/>
              <a:t>and</a:t>
            </a:r>
            <a:r>
              <a:rPr lang="nl-NL" sz="2200" dirty="0" smtClean="0"/>
              <a:t> formats for </a:t>
            </a:r>
            <a:r>
              <a:rPr lang="nl-NL" sz="2200" dirty="0" err="1" smtClean="0"/>
              <a:t>communications</a:t>
            </a:r>
            <a:r>
              <a:rPr lang="nl-NL" sz="2200" dirty="0" smtClean="0"/>
              <a:t> </a:t>
            </a:r>
            <a:r>
              <a:rPr lang="nl-NL" sz="2200" dirty="0" err="1" smtClean="0"/>
              <a:t>and</a:t>
            </a:r>
            <a:r>
              <a:rPr lang="nl-NL" sz="2200" dirty="0" smtClean="0"/>
              <a:t> event </a:t>
            </a:r>
            <a:r>
              <a:rPr lang="nl-NL" sz="2200" dirty="0" err="1" smtClean="0"/>
              <a:t>payload</a:t>
            </a:r>
            <a:r>
              <a:rPr lang="nl-NL" sz="2200" dirty="0" smtClean="0"/>
              <a:t> (http, JSON)</a:t>
            </a:r>
            <a:endParaRPr lang="nl-NL" dirty="0" smtClean="0"/>
          </a:p>
          <a:p>
            <a:r>
              <a:rPr lang="nl-NL" dirty="0" err="1" smtClean="0"/>
              <a:t>Scalable</a:t>
            </a:r>
            <a:r>
              <a:rPr lang="nl-NL" dirty="0" smtClean="0"/>
              <a:t> (handle high loads)</a:t>
            </a:r>
          </a:p>
          <a:p>
            <a:r>
              <a:rPr lang="nl-NL" dirty="0" err="1" smtClean="0"/>
              <a:t>Available</a:t>
            </a:r>
            <a:r>
              <a:rPr lang="nl-NL" dirty="0" smtClean="0"/>
              <a:t> (</a:t>
            </a:r>
            <a:r>
              <a:rPr lang="nl-NL" dirty="0" err="1" smtClean="0"/>
              <a:t>allow</a:t>
            </a:r>
            <a:r>
              <a:rPr lang="nl-NL" dirty="0" smtClean="0"/>
              <a:t> </a:t>
            </a:r>
            <a:r>
              <a:rPr lang="nl-NL" dirty="0" err="1" smtClean="0"/>
              <a:t>speedy</a:t>
            </a:r>
            <a:r>
              <a:rPr lang="nl-NL" dirty="0" smtClean="0"/>
              <a:t> event </a:t>
            </a:r>
            <a:r>
              <a:rPr lang="nl-NL" dirty="0" err="1" smtClean="0"/>
              <a:t>publication</a:t>
            </a:r>
            <a:r>
              <a:rPr lang="nl-NL" dirty="0" smtClean="0"/>
              <a:t>)</a:t>
            </a:r>
          </a:p>
          <a:p>
            <a:r>
              <a:rPr lang="nl-NL" dirty="0" err="1" smtClean="0"/>
              <a:t>Reliable</a:t>
            </a:r>
            <a:r>
              <a:rPr lang="nl-NL" dirty="0" smtClean="0"/>
              <a:t> (do </a:t>
            </a:r>
            <a:r>
              <a:rPr lang="nl-NL" dirty="0" err="1" smtClean="0"/>
              <a:t>not</a:t>
            </a:r>
            <a:r>
              <a:rPr lang="nl-NL" dirty="0" smtClean="0"/>
              <a:t> </a:t>
            </a:r>
            <a:r>
              <a:rPr lang="nl-NL" dirty="0" err="1" smtClean="0"/>
              <a:t>lose</a:t>
            </a:r>
            <a:r>
              <a:rPr lang="nl-NL" dirty="0" smtClean="0"/>
              <a:t> events, at </a:t>
            </a:r>
            <a:r>
              <a:rPr lang="nl-NL" dirty="0" err="1" smtClean="0"/>
              <a:t>least</a:t>
            </a:r>
            <a:r>
              <a:rPr lang="nl-NL" dirty="0" smtClean="0"/>
              <a:t> </a:t>
            </a:r>
            <a:r>
              <a:rPr lang="nl-NL" dirty="0" err="1" smtClean="0"/>
              <a:t>once</a:t>
            </a:r>
            <a:r>
              <a:rPr lang="nl-NL" dirty="0" smtClean="0"/>
              <a:t> delivery)</a:t>
            </a:r>
          </a:p>
          <a:p>
            <a:r>
              <a:rPr lang="nl-NL" dirty="0" smtClean="0"/>
              <a:t>Event Ordering (</a:t>
            </a:r>
            <a:r>
              <a:rPr lang="nl-NL" dirty="0" err="1" smtClean="0"/>
              <a:t>deliver</a:t>
            </a:r>
            <a:r>
              <a:rPr lang="nl-NL" dirty="0" smtClean="0"/>
              <a:t> events in </a:t>
            </a:r>
            <a:r>
              <a:rPr lang="nl-NL" dirty="0" err="1" smtClean="0"/>
              <a:t>the</a:t>
            </a:r>
            <a:r>
              <a:rPr lang="nl-NL" dirty="0" smtClean="0"/>
              <a:t> order of </a:t>
            </a:r>
            <a:r>
              <a:rPr lang="nl-NL" dirty="0" err="1" smtClean="0"/>
              <a:t>publication</a:t>
            </a:r>
            <a:r>
              <a:rPr lang="nl-NL" dirty="0" smtClean="0"/>
              <a:t>)</a:t>
            </a:r>
          </a:p>
          <a:p>
            <a:r>
              <a:rPr lang="nl-NL" dirty="0" err="1" smtClean="0"/>
              <a:t>Manageable</a:t>
            </a:r>
            <a:r>
              <a:rPr lang="nl-NL" dirty="0" smtClean="0"/>
              <a:t> </a:t>
            </a:r>
            <a:r>
              <a:rPr lang="en-US" dirty="0" smtClean="0"/>
              <a:t>at scale</a:t>
            </a:r>
          </a:p>
          <a:p>
            <a:r>
              <a:rPr lang="nl-NL" dirty="0" err="1" smtClean="0"/>
              <a:t>Retain</a:t>
            </a:r>
            <a:r>
              <a:rPr lang="nl-NL" dirty="0" smtClean="0"/>
              <a:t> Event </a:t>
            </a:r>
            <a:r>
              <a:rPr lang="nl-NL" dirty="0" err="1" smtClean="0"/>
              <a:t>History</a:t>
            </a:r>
            <a:endParaRPr lang="nl-NL" dirty="0" smtClean="0"/>
          </a:p>
          <a:p>
            <a:pPr lvl="1"/>
            <a:r>
              <a:rPr lang="en-US" dirty="0" smtClean="0"/>
              <a:t>For consumers that are late to the game</a:t>
            </a:r>
          </a:p>
          <a:p>
            <a:pPr lvl="1"/>
            <a:r>
              <a:rPr lang="en-US" dirty="0" smtClean="0"/>
              <a:t>To construct </a:t>
            </a:r>
            <a:r>
              <a:rPr lang="en-US" dirty="0"/>
              <a:t>state from all historic events: Event </a:t>
            </a:r>
            <a:r>
              <a:rPr lang="en-US" dirty="0" smtClean="0"/>
              <a:t>Sourcing</a:t>
            </a:r>
            <a:endParaRPr lang="nl-NL" dirty="0" smtClean="0"/>
          </a:p>
        </p:txBody>
      </p:sp>
    </p:spTree>
    <p:extLst>
      <p:ext uri="{BB962C8B-B14F-4D97-AF65-F5344CB8AC3E}">
        <p14:creationId xmlns:p14="http://schemas.microsoft.com/office/powerpoint/2010/main" val="13862186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Introducing</a:t>
            </a:r>
            <a:r>
              <a:rPr lang="nl-NL" dirty="0" smtClean="0"/>
              <a:t> Apache </a:t>
            </a:r>
            <a:r>
              <a:rPr lang="nl-NL" dirty="0" err="1" smtClean="0"/>
              <a:t>Kafka</a:t>
            </a:r>
            <a:endParaRPr lang="en-US" dirty="0"/>
          </a:p>
        </p:txBody>
      </p:sp>
      <p:sp>
        <p:nvSpPr>
          <p:cNvPr id="3" name="Text Placeholder 2"/>
          <p:cNvSpPr>
            <a:spLocks noGrp="1"/>
          </p:cNvSpPr>
          <p:nvPr>
            <p:ph type="body" sz="quarter" idx="10"/>
          </p:nvPr>
        </p:nvSpPr>
        <p:spPr>
          <a:xfrm>
            <a:off x="1917701" y="2603501"/>
            <a:ext cx="13026208" cy="6344556"/>
          </a:xfrm>
        </p:spPr>
        <p:txBody>
          <a:bodyPr>
            <a:normAutofit fontScale="92500"/>
          </a:bodyPr>
          <a:lstStyle/>
          <a:p>
            <a:r>
              <a:rPr lang="nl-NL" dirty="0"/>
              <a:t>..- 2010 – </a:t>
            </a:r>
            <a:r>
              <a:rPr lang="nl-NL" dirty="0" err="1"/>
              <a:t>creation</a:t>
            </a:r>
            <a:r>
              <a:rPr lang="nl-NL" dirty="0"/>
              <a:t> at </a:t>
            </a:r>
            <a:r>
              <a:rPr lang="nl-NL" dirty="0" err="1"/>
              <a:t>Linkedin</a:t>
            </a:r>
            <a:endParaRPr lang="nl-NL" dirty="0"/>
          </a:p>
          <a:p>
            <a:r>
              <a:rPr lang="nl-NL" dirty="0" smtClean="0"/>
              <a:t>Message Bus | Event Broker | Streaming Data Platform </a:t>
            </a:r>
          </a:p>
          <a:p>
            <a:r>
              <a:rPr lang="nl-NL" dirty="0" smtClean="0"/>
              <a:t>High volume, low </a:t>
            </a:r>
            <a:r>
              <a:rPr lang="nl-NL" dirty="0" err="1" smtClean="0"/>
              <a:t>latency</a:t>
            </a:r>
            <a:r>
              <a:rPr lang="nl-NL" dirty="0" smtClean="0"/>
              <a:t>, </a:t>
            </a:r>
            <a:r>
              <a:rPr lang="nl-NL" dirty="0" err="1" smtClean="0"/>
              <a:t>highly</a:t>
            </a:r>
            <a:r>
              <a:rPr lang="nl-NL" dirty="0" smtClean="0"/>
              <a:t> </a:t>
            </a:r>
            <a:r>
              <a:rPr lang="nl-NL" dirty="0" err="1" smtClean="0"/>
              <a:t>reliable</a:t>
            </a:r>
            <a:r>
              <a:rPr lang="nl-NL" dirty="0" smtClean="0"/>
              <a:t>, cross </a:t>
            </a:r>
            <a:r>
              <a:rPr lang="nl-NL" dirty="0" err="1" smtClean="0"/>
              <a:t>technology</a:t>
            </a:r>
            <a:r>
              <a:rPr lang="nl-NL" dirty="0" smtClean="0"/>
              <a:t> </a:t>
            </a:r>
            <a:r>
              <a:rPr lang="nl-NL" dirty="0" err="1" smtClean="0"/>
              <a:t>Commit</a:t>
            </a:r>
            <a:r>
              <a:rPr lang="nl-NL" dirty="0" smtClean="0"/>
              <a:t> Log (</a:t>
            </a:r>
            <a:r>
              <a:rPr lang="nl-NL" dirty="0" err="1" smtClean="0"/>
              <a:t>ledger</a:t>
            </a:r>
            <a:r>
              <a:rPr lang="nl-NL" dirty="0" smtClean="0"/>
              <a:t>)</a:t>
            </a:r>
          </a:p>
          <a:p>
            <a:pPr lvl="1"/>
            <a:r>
              <a:rPr lang="nl-NL" dirty="0" err="1" smtClean="0"/>
              <a:t>Scalable</a:t>
            </a:r>
            <a:r>
              <a:rPr lang="nl-NL" dirty="0" smtClean="0"/>
              <a:t> (#</a:t>
            </a:r>
            <a:r>
              <a:rPr lang="nl-NL" dirty="0" err="1" smtClean="0"/>
              <a:t>messages</a:t>
            </a:r>
            <a:r>
              <a:rPr lang="nl-NL" dirty="0" smtClean="0"/>
              <a:t> &amp; #</a:t>
            </a:r>
            <a:r>
              <a:rPr lang="nl-NL" dirty="0" err="1" smtClean="0"/>
              <a:t>consumers</a:t>
            </a:r>
            <a:r>
              <a:rPr lang="nl-NL" dirty="0" smtClean="0"/>
              <a:t>), </a:t>
            </a:r>
            <a:r>
              <a:rPr lang="nl-NL" dirty="0" err="1" smtClean="0"/>
              <a:t>distributed</a:t>
            </a:r>
            <a:r>
              <a:rPr lang="nl-NL" dirty="0" smtClean="0"/>
              <a:t>, </a:t>
            </a:r>
            <a:r>
              <a:rPr lang="nl-NL" dirty="0" err="1" smtClean="0"/>
              <a:t>durable</a:t>
            </a:r>
            <a:r>
              <a:rPr lang="nl-NL" dirty="0" smtClean="0"/>
              <a:t>, </a:t>
            </a:r>
            <a:r>
              <a:rPr lang="nl-NL" dirty="0" err="1" smtClean="0"/>
              <a:t>strict</a:t>
            </a:r>
            <a:r>
              <a:rPr lang="nl-NL" dirty="0" smtClean="0"/>
              <a:t> </a:t>
            </a:r>
            <a:r>
              <a:rPr lang="nl-NL" dirty="0" err="1" smtClean="0"/>
              <a:t>message</a:t>
            </a:r>
            <a:r>
              <a:rPr lang="nl-NL" dirty="0" smtClean="0"/>
              <a:t> ordering, …. </a:t>
            </a:r>
          </a:p>
          <a:p>
            <a:r>
              <a:rPr lang="nl-NL" dirty="0" smtClean="0"/>
              <a:t>2011/2012 </a:t>
            </a:r>
            <a:r>
              <a:rPr lang="nl-NL" dirty="0"/>
              <a:t>– open source </a:t>
            </a:r>
            <a:r>
              <a:rPr lang="nl-NL" dirty="0" err="1"/>
              <a:t>under</a:t>
            </a:r>
            <a:r>
              <a:rPr lang="nl-NL" dirty="0"/>
              <a:t> </a:t>
            </a:r>
            <a:r>
              <a:rPr lang="nl-NL" dirty="0" err="1"/>
              <a:t>the</a:t>
            </a:r>
            <a:r>
              <a:rPr lang="nl-NL" dirty="0"/>
              <a:t> Apache </a:t>
            </a:r>
            <a:r>
              <a:rPr lang="nl-NL" dirty="0" smtClean="0"/>
              <a:t>Incubator/ Top Project</a:t>
            </a:r>
          </a:p>
          <a:p>
            <a:pPr lvl="1"/>
            <a:r>
              <a:rPr lang="en-US" dirty="0" smtClean="0"/>
              <a:t>Backed by Confluent – Confluent Open Source &amp; Confluent Enterprise</a:t>
            </a:r>
            <a:endParaRPr lang="nl-NL" dirty="0" smtClean="0"/>
          </a:p>
          <a:p>
            <a:r>
              <a:rPr lang="nl-NL" dirty="0" err="1"/>
              <a:t>Kafka</a:t>
            </a:r>
            <a:r>
              <a:rPr lang="nl-NL" dirty="0"/>
              <a:t> is </a:t>
            </a:r>
            <a:r>
              <a:rPr lang="nl-NL" dirty="0" err="1"/>
              <a:t>used</a:t>
            </a:r>
            <a:r>
              <a:rPr lang="nl-NL" dirty="0"/>
              <a:t> </a:t>
            </a:r>
            <a:r>
              <a:rPr lang="nl-NL" dirty="0" err="1"/>
              <a:t>by</a:t>
            </a:r>
            <a:r>
              <a:rPr lang="nl-NL" dirty="0"/>
              <a:t> </a:t>
            </a:r>
            <a:r>
              <a:rPr lang="nl-NL" dirty="0" smtClean="0"/>
              <a:t>most </a:t>
            </a:r>
            <a:r>
              <a:rPr lang="nl-NL" strike="sngStrike" dirty="0" err="1" smtClean="0"/>
              <a:t>many</a:t>
            </a:r>
            <a:r>
              <a:rPr lang="nl-NL" dirty="0" smtClean="0"/>
              <a:t> [large] </a:t>
            </a:r>
            <a:r>
              <a:rPr lang="nl-NL" dirty="0" err="1"/>
              <a:t>corporations</a:t>
            </a:r>
            <a:r>
              <a:rPr lang="nl-NL" dirty="0"/>
              <a:t>:</a:t>
            </a:r>
          </a:p>
          <a:p>
            <a:pPr lvl="1"/>
            <a:r>
              <a:rPr lang="nl-NL" dirty="0" err="1" smtClean="0"/>
              <a:t>And</a:t>
            </a:r>
            <a:r>
              <a:rPr lang="nl-NL" dirty="0" smtClean="0"/>
              <a:t> </a:t>
            </a:r>
            <a:r>
              <a:rPr lang="nl-NL" dirty="0" err="1"/>
              <a:t>embraced</a:t>
            </a:r>
            <a:r>
              <a:rPr lang="nl-NL" dirty="0"/>
              <a:t> </a:t>
            </a:r>
            <a:r>
              <a:rPr lang="nl-NL" dirty="0" err="1"/>
              <a:t>by</a:t>
            </a:r>
            <a:r>
              <a:rPr lang="nl-NL" dirty="0"/>
              <a:t> </a:t>
            </a:r>
            <a:r>
              <a:rPr lang="nl-NL" dirty="0" smtClean="0"/>
              <a:t>[</a:t>
            </a:r>
            <a:r>
              <a:rPr lang="nl-NL" dirty="0" err="1" smtClean="0"/>
              <a:t>almost</a:t>
            </a:r>
            <a:r>
              <a:rPr lang="nl-NL" dirty="0" smtClean="0"/>
              <a:t>] </a:t>
            </a:r>
            <a:r>
              <a:rPr lang="nl-NL" dirty="0" err="1" smtClean="0"/>
              <a:t>all</a:t>
            </a:r>
            <a:r>
              <a:rPr lang="nl-NL" dirty="0" smtClean="0"/>
              <a:t> </a:t>
            </a:r>
            <a:r>
              <a:rPr lang="nl-NL" strike="sngStrike" dirty="0" err="1" smtClean="0"/>
              <a:t>many</a:t>
            </a:r>
            <a:r>
              <a:rPr lang="nl-NL" dirty="0" smtClean="0"/>
              <a:t> </a:t>
            </a:r>
            <a:r>
              <a:rPr lang="nl-NL" dirty="0"/>
              <a:t>software </a:t>
            </a:r>
            <a:r>
              <a:rPr lang="nl-NL" dirty="0" err="1"/>
              <a:t>vendors</a:t>
            </a:r>
            <a:r>
              <a:rPr lang="nl-NL" dirty="0"/>
              <a:t> &amp; </a:t>
            </a:r>
            <a:r>
              <a:rPr lang="nl-NL" dirty="0" err="1"/>
              <a:t>cloud</a:t>
            </a:r>
            <a:r>
              <a:rPr lang="nl-NL" dirty="0"/>
              <a:t> providers </a:t>
            </a:r>
            <a:endParaRPr lang="nl-NL" dirty="0" smtClean="0"/>
          </a:p>
          <a:p>
            <a:r>
              <a:rPr lang="nl-NL" dirty="0" smtClean="0"/>
              <a:t>Client </a:t>
            </a:r>
            <a:r>
              <a:rPr lang="nl-NL" dirty="0" err="1" smtClean="0"/>
              <a:t>libraries</a:t>
            </a:r>
            <a:r>
              <a:rPr lang="nl-NL" dirty="0" smtClean="0"/>
              <a:t> </a:t>
            </a:r>
            <a:r>
              <a:rPr lang="nl-NL" dirty="0" err="1" smtClean="0"/>
              <a:t>available</a:t>
            </a:r>
            <a:r>
              <a:rPr lang="nl-NL" dirty="0" smtClean="0"/>
              <a:t> for </a:t>
            </a:r>
            <a:r>
              <a:rPr lang="nl-NL" dirty="0" err="1" smtClean="0"/>
              <a:t>NodeJS</a:t>
            </a:r>
            <a:r>
              <a:rPr lang="nl-NL" dirty="0" smtClean="0"/>
              <a:t>, Java, C/C++, Python, Ruby, PHP, Scala, </a:t>
            </a:r>
            <a:r>
              <a:rPr lang="nl-NL" dirty="0" err="1" smtClean="0"/>
              <a:t>Clojure</a:t>
            </a:r>
            <a:r>
              <a:rPr lang="nl-NL" dirty="0" smtClean="0"/>
              <a:t>, Rust, .NET, go (</a:t>
            </a:r>
            <a:r>
              <a:rPr lang="nl-NL" dirty="0" err="1" smtClean="0"/>
              <a:t>aka</a:t>
            </a:r>
            <a:r>
              <a:rPr lang="nl-NL" dirty="0" smtClean="0"/>
              <a:t> </a:t>
            </a:r>
            <a:r>
              <a:rPr lang="nl-NL" dirty="0" err="1" smtClean="0"/>
              <a:t>golang</a:t>
            </a:r>
            <a:r>
              <a:rPr lang="nl-NL" dirty="0" smtClean="0"/>
              <a:t>) </a:t>
            </a:r>
            <a:r>
              <a:rPr lang="nl-NL" dirty="0" err="1" smtClean="0"/>
              <a:t>and</a:t>
            </a:r>
            <a:r>
              <a:rPr lang="nl-NL" dirty="0" smtClean="0"/>
              <a:t> </a:t>
            </a:r>
            <a:r>
              <a:rPr lang="nl-NL" dirty="0" err="1" smtClean="0"/>
              <a:t>many</a:t>
            </a:r>
            <a:r>
              <a:rPr lang="nl-NL" dirty="0" smtClean="0"/>
              <a:t> more</a:t>
            </a:r>
          </a:p>
          <a:p>
            <a:r>
              <a:rPr lang="en-US" dirty="0" smtClean="0"/>
              <a:t>Kafka comes with Kafka Connect, Mirror Maker, Kafka Streams and KSQL</a:t>
            </a:r>
            <a:endParaRPr lang="en-US" dirty="0"/>
          </a:p>
          <a:p>
            <a:endParaRPr lang="nl-NL" dirty="0"/>
          </a:p>
          <a:p>
            <a:endParaRPr lang="nl-NL" dirty="0" smtClean="0"/>
          </a:p>
          <a:p>
            <a:endParaRPr lang="nl-NL" dirty="0" smtClean="0"/>
          </a:p>
          <a:p>
            <a:endParaRPr lang="en-US" dirty="0"/>
          </a:p>
        </p:txBody>
      </p:sp>
      <p:pic>
        <p:nvPicPr>
          <p:cNvPr id="1026" name="Picture 2" descr="Image resul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77701" y="2043584"/>
            <a:ext cx="5185174" cy="119094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2092146" y="502403"/>
            <a:ext cx="4412774" cy="23195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082887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Text Placeholder 2"/>
          <p:cNvSpPr>
            <a:spLocks noGrp="1"/>
          </p:cNvSpPr>
          <p:nvPr>
            <p:ph type="body" sz="quarter" idx="10"/>
          </p:nvPr>
        </p:nvSpPr>
        <p:spPr/>
        <p:txBody>
          <a:bodyPr/>
          <a:lstStyle/>
          <a:p>
            <a:endParaRPr lang="nl-NL"/>
          </a:p>
        </p:txBody>
      </p:sp>
      <p:pic>
        <p:nvPicPr>
          <p:cNvPr id="4" name="Picture 3"/>
          <p:cNvPicPr>
            <a:picLocks noChangeAspect="1"/>
          </p:cNvPicPr>
          <p:nvPr/>
        </p:nvPicPr>
        <p:blipFill>
          <a:blip r:embed="rId2"/>
          <a:stretch>
            <a:fillRect/>
          </a:stretch>
        </p:blipFill>
        <p:spPr>
          <a:xfrm>
            <a:off x="516800" y="1163782"/>
            <a:ext cx="16331473" cy="6871854"/>
          </a:xfrm>
          <a:prstGeom prst="rect">
            <a:avLst/>
          </a:prstGeom>
          <a:ln>
            <a:noFill/>
          </a:ln>
          <a:effectLst>
            <a:outerShdw blurRad="292100" dist="139700" dir="2700000" algn="tl" rotWithShape="0">
              <a:srgbClr val="333333">
                <a:alpha val="65000"/>
              </a:srgbClr>
            </a:outerShdw>
          </a:effectLst>
        </p:spPr>
      </p:pic>
      <p:pic>
        <p:nvPicPr>
          <p:cNvPr id="5" name="Picture 2" descr="Image result"/>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6200000">
            <a:off x="-841048" y="6422833"/>
            <a:ext cx="2183643" cy="501544"/>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H="1">
            <a:off x="124692" y="7297615"/>
            <a:ext cx="853079" cy="3730"/>
          </a:xfrm>
          <a:prstGeom prst="line">
            <a:avLst/>
          </a:prstGeom>
          <a:ln w="38100">
            <a:solidFill>
              <a:srgbClr val="7C7C7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23495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a:t>
            </a:r>
            <a:r>
              <a:rPr lang="nl-NL" dirty="0" err="1" smtClean="0"/>
              <a:t>terminology</a:t>
            </a:r>
            <a:endParaRPr lang="en-US" dirty="0"/>
          </a:p>
        </p:txBody>
      </p:sp>
      <p:sp>
        <p:nvSpPr>
          <p:cNvPr id="3" name="Text Placeholder 2"/>
          <p:cNvSpPr>
            <a:spLocks noGrp="1"/>
          </p:cNvSpPr>
          <p:nvPr>
            <p:ph type="body" sz="quarter" idx="10"/>
          </p:nvPr>
        </p:nvSpPr>
        <p:spPr>
          <a:xfrm>
            <a:off x="1902169" y="2655980"/>
            <a:ext cx="11958638" cy="6411820"/>
          </a:xfrm>
        </p:spPr>
        <p:txBody>
          <a:bodyPr>
            <a:normAutofit/>
          </a:bodyPr>
          <a:lstStyle/>
          <a:p>
            <a:r>
              <a:rPr lang="nl-NL" dirty="0" smtClean="0"/>
              <a:t>Topic</a:t>
            </a:r>
          </a:p>
          <a:p>
            <a:pPr lvl="1"/>
            <a:r>
              <a:rPr lang="nl-NL" dirty="0" err="1" smtClean="0"/>
              <a:t>partition</a:t>
            </a:r>
            <a:endParaRPr lang="nl-NL" dirty="0" smtClean="0"/>
          </a:p>
          <a:p>
            <a:r>
              <a:rPr lang="nl-NL" dirty="0" smtClean="0"/>
              <a:t>Message</a:t>
            </a:r>
          </a:p>
          <a:p>
            <a:pPr lvl="1"/>
            <a:r>
              <a:rPr lang="nl-NL" dirty="0" smtClean="0"/>
              <a:t>== </a:t>
            </a:r>
            <a:r>
              <a:rPr lang="nl-NL" dirty="0" err="1" smtClean="0"/>
              <a:t>ByteArray</a:t>
            </a:r>
            <a:endParaRPr lang="nl-NL" dirty="0" smtClean="0"/>
          </a:p>
          <a:p>
            <a:r>
              <a:rPr lang="nl-NL" dirty="0" smtClean="0"/>
              <a:t>Broker</a:t>
            </a:r>
          </a:p>
          <a:p>
            <a:pPr lvl="1"/>
            <a:r>
              <a:rPr lang="nl-NL" dirty="0" err="1" smtClean="0"/>
              <a:t>replicated</a:t>
            </a:r>
            <a:endParaRPr lang="nl-NL" dirty="0" smtClean="0"/>
          </a:p>
          <a:p>
            <a:r>
              <a:rPr lang="nl-NL" dirty="0" smtClean="0"/>
              <a:t>Producer</a:t>
            </a:r>
          </a:p>
          <a:p>
            <a:r>
              <a:rPr lang="nl-NL" dirty="0" smtClean="0"/>
              <a:t>Consumer</a:t>
            </a:r>
          </a:p>
          <a:p>
            <a:pPr lvl="1"/>
            <a:r>
              <a:rPr lang="nl-NL" dirty="0" err="1" smtClean="0"/>
              <a:t>Working</a:t>
            </a:r>
            <a:r>
              <a:rPr lang="nl-NL" dirty="0" smtClean="0"/>
              <a:t> </a:t>
            </a:r>
            <a:r>
              <a:rPr lang="nl-NL" dirty="0" err="1" smtClean="0"/>
              <a:t>together</a:t>
            </a:r>
            <a:r>
              <a:rPr lang="nl-NL" dirty="0" smtClean="0"/>
              <a:t> </a:t>
            </a:r>
            <a:br>
              <a:rPr lang="nl-NL" dirty="0" smtClean="0"/>
            </a:br>
            <a:r>
              <a:rPr lang="nl-NL" dirty="0" smtClean="0"/>
              <a:t>in Consumer </a:t>
            </a:r>
            <a:r>
              <a:rPr lang="nl-NL" dirty="0" err="1" smtClean="0"/>
              <a:t>Groups</a:t>
            </a:r>
            <a:endParaRPr lang="en-US" dirty="0"/>
          </a:p>
        </p:txBody>
      </p:sp>
      <p:sp>
        <p:nvSpPr>
          <p:cNvPr id="4" name="Rectangle 3"/>
          <p:cNvSpPr/>
          <p:nvPr/>
        </p:nvSpPr>
        <p:spPr>
          <a:xfrm>
            <a:off x="7410308" y="3744713"/>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5010631" y="3507978"/>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8" name="Rectangle 7"/>
          <p:cNvSpPr/>
          <p:nvPr/>
        </p:nvSpPr>
        <p:spPr>
          <a:xfrm>
            <a:off x="9879831" y="4720828"/>
            <a:ext cx="3124200" cy="179427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9" name="Rectangle 8"/>
          <p:cNvSpPr/>
          <p:nvPr/>
        </p:nvSpPr>
        <p:spPr>
          <a:xfrm>
            <a:off x="10514831" y="5135760"/>
            <a:ext cx="1892300" cy="1007467"/>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10" name="Elbow Connector 9"/>
          <p:cNvCxnSpPr>
            <a:stCxn id="4" idx="2"/>
          </p:cNvCxnSpPr>
          <p:nvPr/>
        </p:nvCxnSpPr>
        <p:spPr>
          <a:xfrm rot="16200000" flipH="1">
            <a:off x="9066451" y="4152319"/>
            <a:ext cx="776486" cy="2120273"/>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12413481" y="4047728"/>
            <a:ext cx="2597150" cy="1552971"/>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7677053" y="3953172"/>
            <a:ext cx="1435008" cy="461665"/>
          </a:xfrm>
          <a:prstGeom prst="rect">
            <a:avLst/>
          </a:prstGeom>
          <a:noFill/>
        </p:spPr>
        <p:txBody>
          <a:bodyPr wrap="none" rtlCol="0">
            <a:spAutoFit/>
          </a:bodyPr>
          <a:lstStyle/>
          <a:p>
            <a:r>
              <a:rPr lang="nl-NL" dirty="0" smtClean="0">
                <a:solidFill>
                  <a:schemeClr val="tx2"/>
                </a:solidFill>
              </a:rPr>
              <a:t>Producer</a:t>
            </a:r>
            <a:endParaRPr lang="en-US" dirty="0" err="1" smtClean="0">
              <a:solidFill>
                <a:schemeClr val="tx2"/>
              </a:solidFill>
            </a:endParaRPr>
          </a:p>
        </p:txBody>
      </p:sp>
      <p:sp>
        <p:nvSpPr>
          <p:cNvPr id="15" name="TextBox 14"/>
          <p:cNvSpPr txBox="1"/>
          <p:nvPr/>
        </p:nvSpPr>
        <p:spPr>
          <a:xfrm>
            <a:off x="15238532" y="3822798"/>
            <a:ext cx="1606530" cy="461665"/>
          </a:xfrm>
          <a:prstGeom prst="rect">
            <a:avLst/>
          </a:prstGeom>
          <a:noFill/>
        </p:spPr>
        <p:txBody>
          <a:bodyPr wrap="none" rtlCol="0">
            <a:spAutoFit/>
          </a:bodyPr>
          <a:lstStyle/>
          <a:p>
            <a:r>
              <a:rPr lang="nl-NL" dirty="0" smtClean="0">
                <a:solidFill>
                  <a:schemeClr val="tx2"/>
                </a:solidFill>
              </a:rPr>
              <a:t>Consumer</a:t>
            </a:r>
            <a:endParaRPr lang="en-US" dirty="0" err="1" smtClean="0">
              <a:solidFill>
                <a:schemeClr val="tx2"/>
              </a:solidFill>
            </a:endParaRPr>
          </a:p>
        </p:txBody>
      </p:sp>
      <p:sp>
        <p:nvSpPr>
          <p:cNvPr id="16" name="TextBox 15"/>
          <p:cNvSpPr txBox="1"/>
          <p:nvPr/>
        </p:nvSpPr>
        <p:spPr>
          <a:xfrm>
            <a:off x="11010992" y="5067646"/>
            <a:ext cx="938077" cy="461665"/>
          </a:xfrm>
          <a:prstGeom prst="rect">
            <a:avLst/>
          </a:prstGeom>
          <a:noFill/>
        </p:spPr>
        <p:txBody>
          <a:bodyPr wrap="none" rtlCol="0">
            <a:spAutoFit/>
          </a:bodyPr>
          <a:lstStyle/>
          <a:p>
            <a:r>
              <a:rPr lang="nl-NL" dirty="0" smtClean="0"/>
              <a:t>Topic</a:t>
            </a:r>
            <a:endParaRPr lang="en-US" dirty="0" err="1" smtClean="0"/>
          </a:p>
        </p:txBody>
      </p:sp>
      <p:sp>
        <p:nvSpPr>
          <p:cNvPr id="17" name="TextBox 16"/>
          <p:cNvSpPr txBox="1"/>
          <p:nvPr/>
        </p:nvSpPr>
        <p:spPr>
          <a:xfrm>
            <a:off x="9892531" y="4722709"/>
            <a:ext cx="1091966" cy="461665"/>
          </a:xfrm>
          <a:prstGeom prst="rect">
            <a:avLst/>
          </a:prstGeom>
          <a:noFill/>
        </p:spPr>
        <p:txBody>
          <a:bodyPr wrap="none" rtlCol="0">
            <a:spAutoFit/>
          </a:bodyPr>
          <a:lstStyle/>
          <a:p>
            <a:r>
              <a:rPr lang="nl-NL" dirty="0" smtClean="0"/>
              <a:t>Broker</a:t>
            </a:r>
            <a:endParaRPr lang="en-US" dirty="0" err="1" smtClean="0"/>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00506" y="6583163"/>
            <a:ext cx="2625710" cy="13801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12012569" y="5529311"/>
            <a:ext cx="305662" cy="5014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Rectangle 19"/>
          <p:cNvSpPr/>
          <p:nvPr/>
        </p:nvSpPr>
        <p:spPr>
          <a:xfrm>
            <a:off x="11656107" y="5529311"/>
            <a:ext cx="305662" cy="501402"/>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Rectangle 23"/>
          <p:cNvSpPr/>
          <p:nvPr/>
        </p:nvSpPr>
        <p:spPr>
          <a:xfrm>
            <a:off x="12492242" y="2650182"/>
            <a:ext cx="887208" cy="104527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5" name="TextBox 24"/>
          <p:cNvSpPr txBox="1"/>
          <p:nvPr/>
        </p:nvSpPr>
        <p:spPr>
          <a:xfrm>
            <a:off x="12530773" y="2689810"/>
            <a:ext cx="912429" cy="1015663"/>
          </a:xfrm>
          <a:prstGeom prst="rect">
            <a:avLst/>
          </a:prstGeom>
          <a:noFill/>
        </p:spPr>
        <p:txBody>
          <a:bodyPr wrap="none" rtlCol="0">
            <a:spAutoFit/>
          </a:bodyPr>
          <a:lstStyle/>
          <a:p>
            <a:r>
              <a:rPr lang="nl-NL" sz="2000" dirty="0" err="1" smtClean="0"/>
              <a:t>Key</a:t>
            </a:r>
            <a:endParaRPr lang="nl-NL" sz="2000" dirty="0" smtClean="0"/>
          </a:p>
          <a:p>
            <a:r>
              <a:rPr lang="nl-NL" sz="2000" dirty="0" smtClean="0"/>
              <a:t>Value </a:t>
            </a:r>
          </a:p>
          <a:p>
            <a:r>
              <a:rPr lang="nl-NL" sz="2000" dirty="0"/>
              <a:t>T</a:t>
            </a:r>
            <a:r>
              <a:rPr lang="nl-NL" sz="2000" dirty="0" smtClean="0"/>
              <a:t>ime</a:t>
            </a:r>
            <a:endParaRPr lang="en-US" sz="2000" dirty="0" err="1" smtClean="0"/>
          </a:p>
        </p:txBody>
      </p:sp>
      <p:cxnSp>
        <p:nvCxnSpPr>
          <p:cNvPr id="26" name="Straight Connector 25"/>
          <p:cNvCxnSpPr/>
          <p:nvPr/>
        </p:nvCxnSpPr>
        <p:spPr>
          <a:xfrm flipV="1">
            <a:off x="12012569" y="3705473"/>
            <a:ext cx="479673" cy="1823838"/>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12318231" y="3695452"/>
            <a:ext cx="1061219" cy="1833859"/>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12218342" y="2086272"/>
            <a:ext cx="1435008" cy="461665"/>
          </a:xfrm>
          <a:prstGeom prst="rect">
            <a:avLst/>
          </a:prstGeom>
          <a:noFill/>
        </p:spPr>
        <p:txBody>
          <a:bodyPr wrap="none" rtlCol="0">
            <a:spAutoFit/>
          </a:bodyPr>
          <a:lstStyle/>
          <a:p>
            <a:r>
              <a:rPr lang="nl-NL" dirty="0" smtClean="0">
                <a:solidFill>
                  <a:schemeClr val="tx2"/>
                </a:solidFill>
              </a:rPr>
              <a:t>Message</a:t>
            </a:r>
            <a:endParaRPr lang="en-US" dirty="0" err="1" smtClean="0">
              <a:solidFill>
                <a:schemeClr val="tx2"/>
              </a:solidFill>
            </a:endParaRPr>
          </a:p>
        </p:txBody>
      </p:sp>
    </p:spTree>
    <p:extLst>
      <p:ext uri="{BB962C8B-B14F-4D97-AF65-F5344CB8AC3E}">
        <p14:creationId xmlns:p14="http://schemas.microsoft.com/office/powerpoint/2010/main" val="357825412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72178" y="1550340"/>
            <a:ext cx="1410596" cy="896144"/>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5766702" y="7985010"/>
            <a:ext cx="660400" cy="889000"/>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5614302" y="7832610"/>
            <a:ext cx="660400" cy="889000"/>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6300102" y="7654810"/>
            <a:ext cx="660400" cy="889000"/>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6147702" y="7502410"/>
            <a:ext cx="660400" cy="889000"/>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6833502" y="7324610"/>
            <a:ext cx="660400" cy="889000"/>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7244581" y="2326332"/>
            <a:ext cx="3124200" cy="3987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80" name="Rectangle 79"/>
          <p:cNvSpPr/>
          <p:nvPr/>
        </p:nvSpPr>
        <p:spPr>
          <a:xfrm>
            <a:off x="7066781" y="2554932"/>
            <a:ext cx="3124200" cy="3987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5" name="Rectangle 4"/>
          <p:cNvSpPr/>
          <p:nvPr/>
        </p:nvSpPr>
        <p:spPr>
          <a:xfrm>
            <a:off x="2583681" y="2346175"/>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83681" y="3870175"/>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2583681" y="5394175"/>
            <a:ext cx="1968500" cy="1079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2019781" y="1570682"/>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0" name="Rectangle 9"/>
          <p:cNvSpPr/>
          <p:nvPr/>
        </p:nvSpPr>
        <p:spPr>
          <a:xfrm>
            <a:off x="12019781" y="2979588"/>
            <a:ext cx="1968500" cy="7175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1" name="Rectangle 10"/>
          <p:cNvSpPr/>
          <p:nvPr/>
        </p:nvSpPr>
        <p:spPr>
          <a:xfrm>
            <a:off x="12019781" y="4714725"/>
            <a:ext cx="1968500" cy="143430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2" name="Rectangle 11"/>
          <p:cNvSpPr/>
          <p:nvPr/>
        </p:nvSpPr>
        <p:spPr>
          <a:xfrm>
            <a:off x="12019781" y="6447482"/>
            <a:ext cx="1968500" cy="107950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3" name="Rectangle 12"/>
          <p:cNvSpPr/>
          <p:nvPr/>
        </p:nvSpPr>
        <p:spPr>
          <a:xfrm>
            <a:off x="12019781" y="4026544"/>
            <a:ext cx="1968500" cy="358775"/>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a:p>
        </p:txBody>
      </p:sp>
      <p:sp>
        <p:nvSpPr>
          <p:cNvPr id="14" name="Rectangle 13"/>
          <p:cNvSpPr/>
          <p:nvPr/>
        </p:nvSpPr>
        <p:spPr>
          <a:xfrm>
            <a:off x="12299181" y="4949675"/>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Rectangle 14"/>
          <p:cNvSpPr/>
          <p:nvPr/>
        </p:nvSpPr>
        <p:spPr>
          <a:xfrm>
            <a:off x="13042131" y="4949675"/>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6" name="Rectangle 15"/>
          <p:cNvSpPr/>
          <p:nvPr/>
        </p:nvSpPr>
        <p:spPr>
          <a:xfrm>
            <a:off x="12299181" y="5491804"/>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Rectangle 16"/>
          <p:cNvSpPr/>
          <p:nvPr/>
        </p:nvSpPr>
        <p:spPr>
          <a:xfrm>
            <a:off x="13042131" y="5491804"/>
            <a:ext cx="609600" cy="44450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8" name="Rectangle 17"/>
          <p:cNvSpPr/>
          <p:nvPr/>
        </p:nvSpPr>
        <p:spPr>
          <a:xfrm>
            <a:off x="6888981" y="2783532"/>
            <a:ext cx="3124200" cy="3987800"/>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9" name="Rectangle 18"/>
          <p:cNvSpPr/>
          <p:nvPr/>
        </p:nvSpPr>
        <p:spPr>
          <a:xfrm>
            <a:off x="7523981" y="3198464"/>
            <a:ext cx="1892300" cy="135076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22" name="Elbow Connector 21"/>
          <p:cNvCxnSpPr/>
          <p:nvPr/>
        </p:nvCxnSpPr>
        <p:spPr>
          <a:xfrm>
            <a:off x="4552181" y="2733525"/>
            <a:ext cx="2971800" cy="9298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4552181" y="3980903"/>
            <a:ext cx="2971800" cy="22502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4552181" y="5028256"/>
            <a:ext cx="2971800" cy="68579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4552181" y="4587725"/>
            <a:ext cx="2971800" cy="30480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4552181" y="5933925"/>
            <a:ext cx="2971800" cy="237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9344076" y="3843386"/>
            <a:ext cx="2955105" cy="1417439"/>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9428981" y="5120332"/>
            <a:ext cx="2590800" cy="1866900"/>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2773482" y="1758156"/>
            <a:ext cx="1588897" cy="461665"/>
          </a:xfrm>
          <a:prstGeom prst="rect">
            <a:avLst/>
          </a:prstGeom>
          <a:noFill/>
        </p:spPr>
        <p:txBody>
          <a:bodyPr wrap="none" rtlCol="0">
            <a:spAutoFit/>
          </a:bodyPr>
          <a:lstStyle/>
          <a:p>
            <a:r>
              <a:rPr lang="nl-NL" dirty="0" smtClean="0">
                <a:solidFill>
                  <a:schemeClr val="bg2"/>
                </a:solidFill>
              </a:rPr>
              <a:t>Producers</a:t>
            </a:r>
            <a:endParaRPr lang="en-US" dirty="0" err="1" smtClean="0">
              <a:solidFill>
                <a:schemeClr val="bg2"/>
              </a:solidFill>
            </a:endParaRPr>
          </a:p>
        </p:txBody>
      </p:sp>
      <p:sp>
        <p:nvSpPr>
          <p:cNvPr id="52" name="TextBox 51"/>
          <p:cNvSpPr txBox="1"/>
          <p:nvPr/>
        </p:nvSpPr>
        <p:spPr>
          <a:xfrm>
            <a:off x="12247682" y="983456"/>
            <a:ext cx="1760418" cy="461665"/>
          </a:xfrm>
          <a:prstGeom prst="rect">
            <a:avLst/>
          </a:prstGeom>
          <a:noFill/>
        </p:spPr>
        <p:txBody>
          <a:bodyPr wrap="none" rtlCol="0">
            <a:spAutoFit/>
          </a:bodyPr>
          <a:lstStyle/>
          <a:p>
            <a:r>
              <a:rPr lang="nl-NL" dirty="0" err="1" smtClean="0">
                <a:solidFill>
                  <a:schemeClr val="bg2"/>
                </a:solidFill>
              </a:rPr>
              <a:t>Consumers</a:t>
            </a:r>
            <a:endParaRPr lang="en-US" dirty="0" err="1" smtClean="0">
              <a:solidFill>
                <a:schemeClr val="bg2"/>
              </a:solidFill>
            </a:endParaRPr>
          </a:p>
        </p:txBody>
      </p:sp>
      <p:sp>
        <p:nvSpPr>
          <p:cNvPr id="53" name="TextBox 52"/>
          <p:cNvSpPr txBox="1"/>
          <p:nvPr/>
        </p:nvSpPr>
        <p:spPr>
          <a:xfrm>
            <a:off x="8020142" y="3130350"/>
            <a:ext cx="938077" cy="461665"/>
          </a:xfrm>
          <a:prstGeom prst="rect">
            <a:avLst/>
          </a:prstGeom>
          <a:noFill/>
        </p:spPr>
        <p:txBody>
          <a:bodyPr wrap="none" rtlCol="0">
            <a:spAutoFit/>
          </a:bodyPr>
          <a:lstStyle/>
          <a:p>
            <a:r>
              <a:rPr lang="nl-NL" dirty="0" smtClean="0"/>
              <a:t>Topic</a:t>
            </a:r>
            <a:endParaRPr lang="en-US" dirty="0" err="1" smtClean="0"/>
          </a:p>
        </p:txBody>
      </p:sp>
      <p:sp>
        <p:nvSpPr>
          <p:cNvPr id="54" name="TextBox 53"/>
          <p:cNvSpPr txBox="1"/>
          <p:nvPr/>
        </p:nvSpPr>
        <p:spPr>
          <a:xfrm>
            <a:off x="6901681" y="2785413"/>
            <a:ext cx="1091966" cy="461665"/>
          </a:xfrm>
          <a:prstGeom prst="rect">
            <a:avLst/>
          </a:prstGeom>
          <a:noFill/>
        </p:spPr>
        <p:txBody>
          <a:bodyPr wrap="none" rtlCol="0">
            <a:spAutoFit/>
          </a:bodyPr>
          <a:lstStyle/>
          <a:p>
            <a:r>
              <a:rPr lang="nl-NL" dirty="0" smtClean="0"/>
              <a:t>Broker</a:t>
            </a:r>
            <a:endParaRPr lang="en-US" dirty="0" err="1" smtClean="0"/>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90344" y="40083"/>
            <a:ext cx="2625710" cy="1380181"/>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6681102" y="7172210"/>
            <a:ext cx="660400" cy="889000"/>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5752816" y="5518792"/>
            <a:ext cx="3635805" cy="560031"/>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8162642" y="7172210"/>
            <a:ext cx="660400" cy="889000"/>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8476481" y="6324053"/>
            <a:ext cx="16361" cy="8481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9394876" y="7172210"/>
            <a:ext cx="660400" cy="889000"/>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8363764" y="5810897"/>
            <a:ext cx="1893130" cy="829495"/>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5580880" y="2213420"/>
            <a:ext cx="595035" cy="461665"/>
          </a:xfrm>
          <a:prstGeom prst="rect">
            <a:avLst/>
          </a:prstGeom>
          <a:noFill/>
        </p:spPr>
        <p:txBody>
          <a:bodyPr wrap="none" rtlCol="0">
            <a:spAutoFit/>
          </a:bodyPr>
          <a:lstStyle/>
          <a:p>
            <a:r>
              <a:rPr lang="nl-NL" i="1" dirty="0" err="1" smtClean="0">
                <a:solidFill>
                  <a:schemeClr val="bg2"/>
                </a:solidFill>
              </a:rPr>
              <a:t>tcp</a:t>
            </a:r>
            <a:endParaRPr lang="en-US" i="1" dirty="0" err="1" smtClean="0">
              <a:solidFill>
                <a:schemeClr val="bg2"/>
              </a:solidFill>
            </a:endParaRPr>
          </a:p>
        </p:txBody>
      </p:sp>
      <p:sp>
        <p:nvSpPr>
          <p:cNvPr id="79" name="TextBox 78"/>
          <p:cNvSpPr txBox="1"/>
          <p:nvPr/>
        </p:nvSpPr>
        <p:spPr>
          <a:xfrm>
            <a:off x="10712221" y="1471511"/>
            <a:ext cx="595035" cy="461665"/>
          </a:xfrm>
          <a:prstGeom prst="rect">
            <a:avLst/>
          </a:prstGeom>
          <a:noFill/>
        </p:spPr>
        <p:txBody>
          <a:bodyPr wrap="none" rtlCol="0">
            <a:spAutoFit/>
          </a:bodyPr>
          <a:lstStyle/>
          <a:p>
            <a:r>
              <a:rPr lang="nl-NL" i="1" dirty="0" err="1" smtClean="0">
                <a:solidFill>
                  <a:schemeClr val="bg2"/>
                </a:solidFill>
              </a:rPr>
              <a:t>tcp</a:t>
            </a:r>
            <a:endParaRPr lang="en-US" i="1" dirty="0" err="1" smtClean="0">
              <a:solidFill>
                <a:schemeClr val="bg2"/>
              </a:solidFill>
            </a:endParaRPr>
          </a:p>
        </p:txBody>
      </p:sp>
      <p:grpSp>
        <p:nvGrpSpPr>
          <p:cNvPr id="120" name="Group 119"/>
          <p:cNvGrpSpPr/>
          <p:nvPr/>
        </p:nvGrpSpPr>
        <p:grpSpPr>
          <a:xfrm>
            <a:off x="8315042" y="7324610"/>
            <a:ext cx="660400" cy="889000"/>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8467442" y="7477010"/>
            <a:ext cx="660400" cy="889000"/>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9547276" y="7324610"/>
            <a:ext cx="660400" cy="889000"/>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9699676" y="7477010"/>
            <a:ext cx="660400" cy="889000"/>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7752585" y="3528069"/>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04" name="Rectangle 103"/>
          <p:cNvSpPr/>
          <p:nvPr/>
        </p:nvSpPr>
        <p:spPr>
          <a:xfrm>
            <a:off x="8970919"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7" name="Rectangle 106"/>
          <p:cNvSpPr/>
          <p:nvPr/>
        </p:nvSpPr>
        <p:spPr>
          <a:xfrm>
            <a:off x="8614457"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8" name="Rectangle 107"/>
          <p:cNvSpPr/>
          <p:nvPr/>
        </p:nvSpPr>
        <p:spPr>
          <a:xfrm>
            <a:off x="8257995"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9" name="Rectangle 108"/>
          <p:cNvSpPr/>
          <p:nvPr/>
        </p:nvSpPr>
        <p:spPr>
          <a:xfrm>
            <a:off x="7901533" y="35920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41" name="Elbow Connector 40"/>
          <p:cNvCxnSpPr/>
          <p:nvPr/>
        </p:nvCxnSpPr>
        <p:spPr>
          <a:xfrm flipV="1">
            <a:off x="8505876" y="3236763"/>
            <a:ext cx="3513905" cy="531812"/>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8823042" y="2110432"/>
            <a:ext cx="3196739" cy="1586706"/>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7739885" y="4023369"/>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57" name="Rectangle 156"/>
          <p:cNvSpPr/>
          <p:nvPr/>
        </p:nvSpPr>
        <p:spPr>
          <a:xfrm>
            <a:off x="8958219" y="40873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8" name="Rectangle 157"/>
          <p:cNvSpPr/>
          <p:nvPr/>
        </p:nvSpPr>
        <p:spPr>
          <a:xfrm>
            <a:off x="8601757" y="40873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9" name="Rectangle 158"/>
          <p:cNvSpPr/>
          <p:nvPr/>
        </p:nvSpPr>
        <p:spPr>
          <a:xfrm>
            <a:off x="8245295" y="4087315"/>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39" name="Elbow Connector 38"/>
          <p:cNvCxnSpPr>
            <a:endCxn id="84" idx="3"/>
          </p:cNvCxnSpPr>
          <p:nvPr/>
        </p:nvCxnSpPr>
        <p:spPr>
          <a:xfrm rot="5400000">
            <a:off x="6111969" y="5858136"/>
            <a:ext cx="3292908" cy="529041"/>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7523981" y="4777432"/>
            <a:ext cx="1892300" cy="501648"/>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sp>
        <p:nvSpPr>
          <p:cNvPr id="31" name="Rectangle 30"/>
          <p:cNvSpPr/>
          <p:nvPr/>
        </p:nvSpPr>
        <p:spPr>
          <a:xfrm>
            <a:off x="7530331" y="5543797"/>
            <a:ext cx="1892300" cy="78025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en-US"/>
          </a:p>
        </p:txBody>
      </p:sp>
      <p:cxnSp>
        <p:nvCxnSpPr>
          <p:cNvPr id="48" name="Elbow Connector 47"/>
          <p:cNvCxnSpPr>
            <a:stCxn id="158" idx="3"/>
            <a:endCxn id="16" idx="1"/>
          </p:cNvCxnSpPr>
          <p:nvPr/>
        </p:nvCxnSpPr>
        <p:spPr>
          <a:xfrm>
            <a:off x="8907419" y="4228231"/>
            <a:ext cx="3391762" cy="1485823"/>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5015638" y="2346175"/>
            <a:ext cx="407262" cy="55761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97" name="Rectangle 196"/>
          <p:cNvSpPr/>
          <p:nvPr/>
        </p:nvSpPr>
        <p:spPr>
          <a:xfrm>
            <a:off x="5079138" y="2444252"/>
            <a:ext cx="152831" cy="2308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8" name="Rectangle 197"/>
          <p:cNvSpPr/>
          <p:nvPr/>
        </p:nvSpPr>
        <p:spPr>
          <a:xfrm>
            <a:off x="5117238" y="2525710"/>
            <a:ext cx="152831" cy="2308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9" name="Rectangle 198"/>
          <p:cNvSpPr/>
          <p:nvPr/>
        </p:nvSpPr>
        <p:spPr>
          <a:xfrm>
            <a:off x="5168038" y="2632568"/>
            <a:ext cx="152831" cy="23083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57323" y="1524543"/>
            <a:ext cx="1145629" cy="1145629"/>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7113885" y="1262952"/>
            <a:ext cx="1145629" cy="1145629"/>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123770" y="1652428"/>
            <a:ext cx="796349" cy="873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51697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 – step one</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 </a:t>
            </a:r>
            <a:br>
              <a:rPr lang="en-US" dirty="0" smtClean="0"/>
            </a:br>
            <a:r>
              <a:rPr lang="en-US" dirty="0" smtClean="0"/>
              <a:t>in each client</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7190509" y="4807527"/>
            <a:ext cx="4852313" cy="2244437"/>
          </a:xfrm>
          <a:custGeom>
            <a:avLst/>
            <a:gdLst>
              <a:gd name="connsiteX0" fmla="*/ 4530436 w 4852313"/>
              <a:gd name="connsiteY0" fmla="*/ 0 h 2244437"/>
              <a:gd name="connsiteX1" fmla="*/ 4378036 w 4852313"/>
              <a:gd name="connsiteY1" fmla="*/ 1524000 h 2244437"/>
              <a:gd name="connsiteX2" fmla="*/ 0 w 4852313"/>
              <a:gd name="connsiteY2" fmla="*/ 2244437 h 2244437"/>
            </a:gdLst>
            <a:ahLst/>
            <a:cxnLst>
              <a:cxn ang="0">
                <a:pos x="connsiteX0" y="connsiteY0"/>
              </a:cxn>
              <a:cxn ang="0">
                <a:pos x="connsiteX1" y="connsiteY1"/>
              </a:cxn>
              <a:cxn ang="0">
                <a:pos x="connsiteX2" y="connsiteY2"/>
              </a:cxn>
            </a:cxnLst>
            <a:rect l="l" t="t" r="r" b="b"/>
            <a:pathLst>
              <a:path w="4852313" h="2244437">
                <a:moveTo>
                  <a:pt x="4530436" y="0"/>
                </a:moveTo>
                <a:cubicBezTo>
                  <a:pt x="4831772" y="574963"/>
                  <a:pt x="5133109" y="1149927"/>
                  <a:pt x="4378036" y="1524000"/>
                </a:cubicBezTo>
                <a:cubicBezTo>
                  <a:pt x="3622963" y="1898073"/>
                  <a:pt x="1811481" y="2071255"/>
                  <a:pt x="0" y="224443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5703300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1"/>
          <p:cNvSpPr txBox="1">
            <a:spLocks/>
          </p:cNvSpPr>
          <p:nvPr/>
        </p:nvSpPr>
        <p:spPr>
          <a:xfrm>
            <a:off x="8480121" y="775997"/>
            <a:ext cx="9185819" cy="4447076"/>
          </a:xfrm>
          <a:prstGeom prst="rect">
            <a:avLst/>
          </a:prstGeom>
        </p:spPr>
        <p:txBody>
          <a:bodyPr lIns="91422" tIns="45712" rIns="91422" bIns="45712"/>
          <a:lstStyle>
            <a:defPPr>
              <a:defRPr lang="nl-NL"/>
            </a:defPPr>
            <a:lvl1pPr defTabSz="1219216">
              <a:lnSpc>
                <a:spcPct val="90000"/>
              </a:lnSpc>
              <a:spcBef>
                <a:spcPct val="0"/>
              </a:spcBef>
              <a:buNone/>
              <a:defRPr sz="7300" b="1" cap="all" baseline="0">
                <a:solidFill>
                  <a:srgbClr val="FF0000"/>
                </a:solidFill>
                <a:latin typeface="Arial Narrow" panose="020B0606020202030204" pitchFamily="34" charset="0"/>
                <a:ea typeface="+mj-ea"/>
                <a:cs typeface="+mj-cs"/>
              </a:defRPr>
            </a:lvl1pPr>
          </a:lstStyle>
          <a:p>
            <a:r>
              <a:rPr lang="en-US" sz="6600" dirty="0"/>
              <a:t>Real Time UI with Apache Kafka Streaming Analytics of Fast Data and Server Push</a:t>
            </a:r>
            <a:endParaRPr lang="nl-NL" sz="6600" dirty="0"/>
          </a:p>
        </p:txBody>
      </p:sp>
      <p:sp>
        <p:nvSpPr>
          <p:cNvPr id="5" name="Text Placeholder 2"/>
          <p:cNvSpPr txBox="1">
            <a:spLocks/>
          </p:cNvSpPr>
          <p:nvPr/>
        </p:nvSpPr>
        <p:spPr>
          <a:xfrm>
            <a:off x="215941" y="8291475"/>
            <a:ext cx="14955977" cy="2707095"/>
          </a:xfrm>
          <a:prstGeom prst="rect">
            <a:avLst/>
          </a:prstGeom>
        </p:spPr>
        <p:txBody>
          <a:bodyPr lIns="91422" tIns="45712" rIns="91422" bIns="45712"/>
          <a:lstStyle>
            <a:lvl1pPr marL="304804" indent="-304804" algn="l" defTabSz="1219216"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412" indent="-304804" algn="l" defTabSz="1219216" rtl="0" eaLnBrk="1" latinLnBrk="0" hangingPunct="1">
              <a:lnSpc>
                <a:spcPct val="90000"/>
              </a:lnSpc>
              <a:spcBef>
                <a:spcPts val="667"/>
              </a:spcBef>
              <a:buFont typeface="Arial" panose="020B0604020202020204" pitchFamily="34" charset="0"/>
              <a:buChar char="•"/>
              <a:defRPr sz="3200" kern="1200">
                <a:solidFill>
                  <a:schemeClr val="tx1"/>
                </a:solidFill>
                <a:latin typeface="Arial Narrow" panose="020B0606020202030204" pitchFamily="34" charset="0"/>
                <a:ea typeface="+mn-ea"/>
                <a:cs typeface="+mn-cs"/>
              </a:defRPr>
            </a:lvl2pPr>
            <a:lvl3pPr marL="1524020" indent="-304804" algn="l" defTabSz="1219216"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629"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8432" indent="0" algn="l" defTabSz="1219216"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844"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2453"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2060"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1668" indent="-304804" algn="l" defTabSz="1219216"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marL="0" indent="0">
              <a:buNone/>
            </a:pPr>
            <a:r>
              <a:rPr lang="nl-NL" b="1" dirty="0" smtClean="0">
                <a:solidFill>
                  <a:schemeClr val="accent6">
                    <a:lumMod val="50000"/>
                  </a:schemeClr>
                </a:solidFill>
              </a:rPr>
              <a:t>Lucas Jellema (CTO AMIS)</a:t>
            </a:r>
          </a:p>
          <a:p>
            <a:pPr marL="0" indent="0">
              <a:buNone/>
            </a:pPr>
            <a:r>
              <a:rPr lang="nl-NL" b="1" dirty="0" err="1" smtClean="0">
                <a:solidFill>
                  <a:schemeClr val="accent6">
                    <a:lumMod val="50000"/>
                  </a:schemeClr>
                </a:solidFill>
              </a:rPr>
              <a:t>Devoxx</a:t>
            </a:r>
            <a:r>
              <a:rPr lang="nl-NL" b="1" dirty="0">
                <a:solidFill>
                  <a:schemeClr val="accent6">
                    <a:lumMod val="50000"/>
                  </a:schemeClr>
                </a:solidFill>
              </a:rPr>
              <a:t> </a:t>
            </a:r>
            <a:r>
              <a:rPr lang="nl-NL" b="1" dirty="0" smtClean="0">
                <a:solidFill>
                  <a:schemeClr val="accent6">
                    <a:lumMod val="50000"/>
                  </a:schemeClr>
                </a:solidFill>
              </a:rPr>
              <a:t>UK, 9-11 May 2018,London, UK</a:t>
            </a:r>
            <a:endParaRPr lang="en-US" b="1" dirty="0">
              <a:solidFill>
                <a:schemeClr val="accent6">
                  <a:lumMod val="50000"/>
                </a:schemeClr>
              </a:solidFill>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5941" y="169180"/>
            <a:ext cx="6320532" cy="1991625"/>
          </a:xfrm>
          <a:prstGeom prst="rect">
            <a:avLst/>
          </a:prstGeom>
        </p:spPr>
      </p:pic>
      <p:sp>
        <p:nvSpPr>
          <p:cNvPr id="7" name="Title 1"/>
          <p:cNvSpPr txBox="1">
            <a:spLocks/>
          </p:cNvSpPr>
          <p:nvPr/>
        </p:nvSpPr>
        <p:spPr>
          <a:xfrm>
            <a:off x="7505177" y="4436360"/>
            <a:ext cx="9185819" cy="4447076"/>
          </a:xfrm>
          <a:prstGeom prst="rect">
            <a:avLst/>
          </a:prstGeom>
        </p:spPr>
        <p:txBody>
          <a:bodyPr lIns="91422" tIns="45712" rIns="91422" bIns="45712"/>
          <a:lstStyle>
            <a:lvl1pPr algn="l" defTabSz="1219216"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a:lstStyle>
          <a:p>
            <a:endParaRPr lang="nl-NL" sz="7300" dirty="0">
              <a:solidFill>
                <a:srgbClr val="FF0000"/>
              </a:solidFill>
            </a:endParaRPr>
          </a:p>
        </p:txBody>
      </p:sp>
      <p:sp>
        <p:nvSpPr>
          <p:cNvPr id="8" name="Title 1"/>
          <p:cNvSpPr txBox="1">
            <a:spLocks/>
          </p:cNvSpPr>
          <p:nvPr/>
        </p:nvSpPr>
        <p:spPr>
          <a:xfrm>
            <a:off x="7568676" y="4498135"/>
            <a:ext cx="9185819" cy="4447076"/>
          </a:xfrm>
          <a:prstGeom prst="rect">
            <a:avLst/>
          </a:prstGeom>
        </p:spPr>
        <p:txBody>
          <a:bodyPr lIns="91422" tIns="45712" rIns="91422" bIns="45712"/>
          <a:lstStyle>
            <a:defPPr>
              <a:defRPr lang="nl-NL"/>
            </a:defPPr>
            <a:lvl1pPr defTabSz="1219216">
              <a:lnSpc>
                <a:spcPct val="90000"/>
              </a:lnSpc>
              <a:spcBef>
                <a:spcPct val="0"/>
              </a:spcBef>
              <a:buNone/>
              <a:defRPr sz="7300" b="1" cap="all" baseline="0">
                <a:solidFill>
                  <a:srgbClr val="FF0000"/>
                </a:solidFill>
                <a:latin typeface="Arial Narrow" panose="020B0606020202030204" pitchFamily="34" charset="0"/>
                <a:ea typeface="+mj-ea"/>
                <a:cs typeface="+mj-cs"/>
              </a:defRPr>
            </a:lvl1pPr>
          </a:lstStyle>
          <a:p>
            <a:endParaRPr lang="nl-NL" sz="6600" dirty="0"/>
          </a:p>
        </p:txBody>
      </p:sp>
    </p:spTree>
    <p:extLst>
      <p:ext uri="{BB962C8B-B14F-4D97-AF65-F5344CB8AC3E}">
        <p14:creationId xmlns:p14="http://schemas.microsoft.com/office/powerpoint/2010/main" val="23073278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Cloud 31"/>
          <p:cNvSpPr/>
          <p:nvPr/>
        </p:nvSpPr>
        <p:spPr>
          <a:xfrm>
            <a:off x="12543435" y="2416708"/>
            <a:ext cx="5162673" cy="3307142"/>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 – step one and a half</a:t>
            </a:r>
            <a:endParaRPr lang="nl-NL" dirty="0"/>
          </a:p>
        </p:txBody>
      </p:sp>
      <p:sp>
        <p:nvSpPr>
          <p:cNvPr id="4" name="Cloud 3"/>
          <p:cNvSpPr/>
          <p:nvPr/>
        </p:nvSpPr>
        <p:spPr>
          <a:xfrm>
            <a:off x="3148071" y="2401548"/>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817" y="2518398"/>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198477" y="1867557"/>
            <a:ext cx="3209034"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2000" dirty="0"/>
              <a:t>Tweets on #</a:t>
            </a:r>
            <a:r>
              <a:rPr lang="en-US" sz="2000" dirty="0" err="1"/>
              <a:t>devoxxUK</a:t>
            </a:r>
            <a:r>
              <a:rPr lang="en-US" sz="2000" dirty="0"/>
              <a:t> #java #</a:t>
            </a:r>
            <a:r>
              <a:rPr lang="en-US" sz="2000" dirty="0" err="1"/>
              <a:t>oraclecode</a:t>
            </a:r>
            <a:endParaRPr lang="nl-NL" sz="2000"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br>
              <a:rPr lang="en-US" dirty="0" smtClean="0"/>
            </a:br>
            <a:r>
              <a:rPr lang="en-US" dirty="0" smtClean="0"/>
              <a:t>in each client</a:t>
            </a:r>
            <a:endParaRPr lang="nl-NL" dirty="0"/>
          </a:p>
        </p:txBody>
      </p:sp>
      <p:sp>
        <p:nvSpPr>
          <p:cNvPr id="22" name="Rounded Rectangle 21"/>
          <p:cNvSpPr/>
          <p:nvPr/>
        </p:nvSpPr>
        <p:spPr>
          <a:xfrm>
            <a:off x="13384235" y="2715491"/>
            <a:ext cx="3386030"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27700"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3586106" y="342679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3920373"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8174182" y="2203566"/>
            <a:ext cx="2854036"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7190509" y="4807527"/>
            <a:ext cx="7883236" cy="2244437"/>
          </a:xfrm>
          <a:custGeom>
            <a:avLst/>
            <a:gdLst>
              <a:gd name="connsiteX0" fmla="*/ 4530436 w 4852313"/>
              <a:gd name="connsiteY0" fmla="*/ 0 h 2244437"/>
              <a:gd name="connsiteX1" fmla="*/ 4378036 w 4852313"/>
              <a:gd name="connsiteY1" fmla="*/ 1524000 h 2244437"/>
              <a:gd name="connsiteX2" fmla="*/ 0 w 4852313"/>
              <a:gd name="connsiteY2" fmla="*/ 2244437 h 2244437"/>
            </a:gdLst>
            <a:ahLst/>
            <a:cxnLst>
              <a:cxn ang="0">
                <a:pos x="connsiteX0" y="connsiteY0"/>
              </a:cxn>
              <a:cxn ang="0">
                <a:pos x="connsiteX1" y="connsiteY1"/>
              </a:cxn>
              <a:cxn ang="0">
                <a:pos x="connsiteX2" y="connsiteY2"/>
              </a:cxn>
            </a:cxnLst>
            <a:rect l="l" t="t" r="r" b="b"/>
            <a:pathLst>
              <a:path w="4852313" h="2244437">
                <a:moveTo>
                  <a:pt x="4530436" y="0"/>
                </a:moveTo>
                <a:cubicBezTo>
                  <a:pt x="4831772" y="574963"/>
                  <a:pt x="5133109" y="1149927"/>
                  <a:pt x="4378036" y="1524000"/>
                </a:cubicBezTo>
                <a:cubicBezTo>
                  <a:pt x="3622963" y="1898073"/>
                  <a:pt x="1811481" y="2071255"/>
                  <a:pt x="0" y="224443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Cloud 24"/>
          <p:cNvSpPr/>
          <p:nvPr/>
        </p:nvSpPr>
        <p:spPr>
          <a:xfrm>
            <a:off x="6284054" y="2911490"/>
            <a:ext cx="2985885" cy="1030605"/>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27" name="Picture 2" descr="Image result for logo ifttt"/>
          <p:cNvPicPr>
            <a:picLocks noChangeAspect="1" noChangeArrowheads="1"/>
          </p:cNvPicPr>
          <p:nvPr/>
        </p:nvPicPr>
        <p:blipFill>
          <a:blip r:embed="rId8"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6519119" y="2836556"/>
            <a:ext cx="2620198" cy="1180474"/>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10"/>
          <p:cNvSpPr/>
          <p:nvPr/>
        </p:nvSpPr>
        <p:spPr>
          <a:xfrm>
            <a:off x="4890655" y="2685598"/>
            <a:ext cx="1995054" cy="445529"/>
          </a:xfrm>
          <a:custGeom>
            <a:avLst/>
            <a:gdLst>
              <a:gd name="connsiteX0" fmla="*/ 0 w 1995054"/>
              <a:gd name="connsiteY0" fmla="*/ 306984 h 445529"/>
              <a:gd name="connsiteX1" fmla="*/ 1246909 w 1995054"/>
              <a:gd name="connsiteY1" fmla="*/ 2184 h 445529"/>
              <a:gd name="connsiteX2" fmla="*/ 1995054 w 1995054"/>
              <a:gd name="connsiteY2" fmla="*/ 445529 h 445529"/>
            </a:gdLst>
            <a:ahLst/>
            <a:cxnLst>
              <a:cxn ang="0">
                <a:pos x="connsiteX0" y="connsiteY0"/>
              </a:cxn>
              <a:cxn ang="0">
                <a:pos x="connsiteX1" y="connsiteY1"/>
              </a:cxn>
              <a:cxn ang="0">
                <a:pos x="connsiteX2" y="connsiteY2"/>
              </a:cxn>
            </a:cxnLst>
            <a:rect l="l" t="t" r="r" b="b"/>
            <a:pathLst>
              <a:path w="1995054" h="445529">
                <a:moveTo>
                  <a:pt x="0" y="306984"/>
                </a:moveTo>
                <a:cubicBezTo>
                  <a:pt x="457200" y="143038"/>
                  <a:pt x="914400" y="-20907"/>
                  <a:pt x="1246909" y="2184"/>
                </a:cubicBezTo>
                <a:cubicBezTo>
                  <a:pt x="1579418" y="25275"/>
                  <a:pt x="1787236" y="235402"/>
                  <a:pt x="1995054" y="445529"/>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loud 29"/>
          <p:cNvSpPr/>
          <p:nvPr/>
        </p:nvSpPr>
        <p:spPr>
          <a:xfrm>
            <a:off x="11009113" y="3890187"/>
            <a:ext cx="1654512" cy="67385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9" name="Freeform 18"/>
          <p:cNvSpPr/>
          <p:nvPr/>
        </p:nvSpPr>
        <p:spPr>
          <a:xfrm>
            <a:off x="12358255" y="4308764"/>
            <a:ext cx="1593272" cy="260542"/>
          </a:xfrm>
          <a:custGeom>
            <a:avLst/>
            <a:gdLst>
              <a:gd name="connsiteX0" fmla="*/ 0 w 1593272"/>
              <a:gd name="connsiteY0" fmla="*/ 0 h 260542"/>
              <a:gd name="connsiteX1" fmla="*/ 1163781 w 1593272"/>
              <a:gd name="connsiteY1" fmla="*/ 249381 h 260542"/>
              <a:gd name="connsiteX2" fmla="*/ 1593272 w 1593272"/>
              <a:gd name="connsiteY2" fmla="*/ 193963 h 260542"/>
            </a:gdLst>
            <a:ahLst/>
            <a:cxnLst>
              <a:cxn ang="0">
                <a:pos x="connsiteX0" y="connsiteY0"/>
              </a:cxn>
              <a:cxn ang="0">
                <a:pos x="connsiteX1" y="connsiteY1"/>
              </a:cxn>
              <a:cxn ang="0">
                <a:pos x="connsiteX2" y="connsiteY2"/>
              </a:cxn>
            </a:cxnLst>
            <a:rect l="l" t="t" r="r" b="b"/>
            <a:pathLst>
              <a:path w="1593272" h="260542">
                <a:moveTo>
                  <a:pt x="0" y="0"/>
                </a:moveTo>
                <a:cubicBezTo>
                  <a:pt x="449118" y="108527"/>
                  <a:pt x="898236" y="217054"/>
                  <a:pt x="1163781" y="249381"/>
                </a:cubicBezTo>
                <a:cubicBezTo>
                  <a:pt x="1429326" y="281708"/>
                  <a:pt x="1511299" y="237835"/>
                  <a:pt x="1593272" y="193963"/>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31" name="Picture 33"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51063" y="3810135"/>
            <a:ext cx="1296815" cy="648408"/>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4990011" y="1803357"/>
            <a:ext cx="6596743" cy="2128563"/>
          </a:xfrm>
          <a:custGeom>
            <a:avLst/>
            <a:gdLst>
              <a:gd name="connsiteX0" fmla="*/ 6596743 w 6596743"/>
              <a:gd name="connsiteY0" fmla="*/ 2128563 h 2128563"/>
              <a:gd name="connsiteX1" fmla="*/ 4937760 w 6596743"/>
              <a:gd name="connsiteY1" fmla="*/ 38506 h 2128563"/>
              <a:gd name="connsiteX2" fmla="*/ 2076995 w 6596743"/>
              <a:gd name="connsiteY2" fmla="*/ 743900 h 2128563"/>
              <a:gd name="connsiteX3" fmla="*/ 1110343 w 6596743"/>
              <a:gd name="connsiteY3" fmla="*/ 378140 h 2128563"/>
              <a:gd name="connsiteX4" fmla="*/ 0 w 6596743"/>
              <a:gd name="connsiteY4" fmla="*/ 770026 h 2128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596743" h="2128563">
                <a:moveTo>
                  <a:pt x="6596743" y="2128563"/>
                </a:moveTo>
                <a:cubicBezTo>
                  <a:pt x="6143897" y="1198923"/>
                  <a:pt x="5691051" y="269283"/>
                  <a:pt x="4937760" y="38506"/>
                </a:cubicBezTo>
                <a:cubicBezTo>
                  <a:pt x="4184469" y="-192271"/>
                  <a:pt x="2714898" y="687294"/>
                  <a:pt x="2076995" y="743900"/>
                </a:cubicBezTo>
                <a:cubicBezTo>
                  <a:pt x="1439092" y="800506"/>
                  <a:pt x="1456509" y="373786"/>
                  <a:pt x="1110343" y="378140"/>
                </a:cubicBezTo>
                <a:cubicBezTo>
                  <a:pt x="764177" y="382494"/>
                  <a:pt x="382088" y="576260"/>
                  <a:pt x="0" y="770026"/>
                </a:cubicBezTo>
              </a:path>
            </a:pathLst>
          </a:custGeom>
          <a:noFill/>
          <a:ln w="28575">
            <a:headEnd type="arrow"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610228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loud 18"/>
          <p:cNvSpPr/>
          <p:nvPr/>
        </p:nvSpPr>
        <p:spPr>
          <a:xfrm>
            <a:off x="8586700" y="1180660"/>
            <a:ext cx="8881526" cy="4484469"/>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40" name="Rounded Rectangle 39"/>
          <p:cNvSpPr/>
          <p:nvPr/>
        </p:nvSpPr>
        <p:spPr>
          <a:xfrm>
            <a:off x="9948774" y="2762165"/>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 – step one and two</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endParaRPr lang="nl-NL" dirty="0"/>
          </a:p>
        </p:txBody>
      </p:sp>
      <p:sp>
        <p:nvSpPr>
          <p:cNvPr id="22" name="Rounded Rectangle 21"/>
          <p:cNvSpPr/>
          <p:nvPr/>
        </p:nvSpPr>
        <p:spPr>
          <a:xfrm>
            <a:off x="13342902" y="2840373"/>
            <a:ext cx="3345702" cy="206841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5401812" y="4267443"/>
            <a:ext cx="1150404" cy="604700"/>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3396552" y="336733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3838712" y="3887861"/>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4" y="2203566"/>
            <a:ext cx="3329964" cy="13528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183"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3843354"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pic>
        <p:nvPicPr>
          <p:cNvPr id="33" name="Snagit_PPTCA92"/>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512650" y="2888367"/>
            <a:ext cx="1049532" cy="957931"/>
          </a:xfrm>
          <a:prstGeom prst="rect">
            <a:avLst/>
          </a:prstGeom>
        </p:spPr>
      </p:pic>
      <p:pic>
        <p:nvPicPr>
          <p:cNvPr id="37" name="Picture 36"/>
          <p:cNvPicPr>
            <a:picLocks noChangeAspect="1"/>
          </p:cNvPicPr>
          <p:nvPr/>
        </p:nvPicPr>
        <p:blipFill>
          <a:blip r:embed="rId12">
            <a:clrChange>
              <a:clrFrom>
                <a:srgbClr val="FFFFFF"/>
              </a:clrFrom>
              <a:clrTo>
                <a:srgbClr val="FFFFFF">
                  <a:alpha val="0"/>
                </a:srgbClr>
              </a:clrTo>
            </a:clrChange>
          </a:blip>
          <a:stretch>
            <a:fillRect/>
          </a:stretch>
        </p:blipFill>
        <p:spPr>
          <a:xfrm>
            <a:off x="11544252" y="2842183"/>
            <a:ext cx="911361" cy="741397"/>
          </a:xfrm>
          <a:prstGeom prst="rect">
            <a:avLst/>
          </a:prstGeom>
        </p:spPr>
      </p:pic>
      <p:pic>
        <p:nvPicPr>
          <p:cNvPr id="38"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2790" y="3524413"/>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3505351" y="1498324"/>
            <a:ext cx="2877711" cy="646331"/>
          </a:xfrm>
          <a:prstGeom prst="rect">
            <a:avLst/>
          </a:prstGeom>
          <a:noFill/>
        </p:spPr>
        <p:txBody>
          <a:bodyPr wrap="none" rtlCol="0">
            <a:spAutoFit/>
          </a:bodyPr>
          <a:lstStyle/>
          <a:p>
            <a:r>
              <a:rPr lang="en-US" sz="3600" dirty="0" smtClean="0"/>
              <a:t>Oracle Cloud</a:t>
            </a:r>
            <a:endParaRPr lang="nl-NL" sz="3600" dirty="0" err="1" smtClean="0"/>
          </a:p>
        </p:txBody>
      </p:sp>
      <p:sp>
        <p:nvSpPr>
          <p:cNvPr id="39" name="TextBox 38"/>
          <p:cNvSpPr txBox="1"/>
          <p:nvPr/>
        </p:nvSpPr>
        <p:spPr>
          <a:xfrm>
            <a:off x="13445999" y="2854154"/>
            <a:ext cx="1622560" cy="461665"/>
          </a:xfrm>
          <a:prstGeom prst="rect">
            <a:avLst/>
          </a:prstGeom>
          <a:noFill/>
        </p:spPr>
        <p:txBody>
          <a:bodyPr wrap="none" rtlCol="0">
            <a:spAutoFit/>
          </a:bodyPr>
          <a:lstStyle/>
          <a:p>
            <a:r>
              <a:rPr lang="en-US" dirty="0" smtClean="0"/>
              <a:t>Event Hub</a:t>
            </a:r>
            <a:endParaRPr lang="nl-NL" dirty="0" err="1" smtClean="0"/>
          </a:p>
        </p:txBody>
      </p:sp>
      <p:sp>
        <p:nvSpPr>
          <p:cNvPr id="41" name="TextBox 40"/>
          <p:cNvSpPr txBox="1"/>
          <p:nvPr/>
        </p:nvSpPr>
        <p:spPr>
          <a:xfrm>
            <a:off x="10004307" y="2758602"/>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cxnSp>
        <p:nvCxnSpPr>
          <p:cNvPr id="31" name="Straight Arrow Connector 30"/>
          <p:cNvCxnSpPr>
            <a:endCxn id="26" idx="1"/>
          </p:cNvCxnSpPr>
          <p:nvPr/>
        </p:nvCxnSpPr>
        <p:spPr>
          <a:xfrm>
            <a:off x="12352483" y="3911809"/>
            <a:ext cx="1486229" cy="41557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36426431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3" name="Picture 2"/>
          <p:cNvPicPr>
            <a:picLocks noChangeAspect="1"/>
          </p:cNvPicPr>
          <p:nvPr/>
        </p:nvPicPr>
        <p:blipFill>
          <a:blip r:embed="rId2"/>
          <a:stretch>
            <a:fillRect/>
          </a:stretch>
        </p:blipFill>
        <p:spPr>
          <a:xfrm>
            <a:off x="467393" y="1534369"/>
            <a:ext cx="16454893" cy="7072627"/>
          </a:xfrm>
          <a:prstGeom prst="rect">
            <a:avLst/>
          </a:prstGeom>
          <a:ln>
            <a:noFill/>
          </a:ln>
          <a:effectLst>
            <a:outerShdw blurRad="292100" dist="139700" dir="2700000" algn="tl" rotWithShape="0">
              <a:srgbClr val="333333">
                <a:alpha val="65000"/>
              </a:srgbClr>
            </a:outerShdw>
          </a:effectLst>
        </p:spPr>
      </p:pic>
      <p:sp>
        <p:nvSpPr>
          <p:cNvPr id="4" name="Rounded Rectangle 3"/>
          <p:cNvSpPr/>
          <p:nvPr/>
        </p:nvSpPr>
        <p:spPr>
          <a:xfrm>
            <a:off x="13576584" y="462933"/>
            <a:ext cx="3345702" cy="206841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5"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635494" y="1890003"/>
            <a:ext cx="1150404" cy="604700"/>
          </a:xfrm>
          <a:prstGeom prst="rect">
            <a:avLst/>
          </a:prstGeom>
          <a:noFill/>
          <a:extLst>
            <a:ext uri="{909E8E84-426E-40DD-AFC4-6F175D3DCCD1}">
              <a14:hiddenFill xmlns:a14="http://schemas.microsoft.com/office/drawing/2010/main">
                <a:solidFill>
                  <a:srgbClr val="FFFFFF"/>
                </a:solidFill>
              </a14:hiddenFill>
            </a:ext>
          </a:extLst>
        </p:spPr>
      </p:pic>
      <p:sp>
        <p:nvSpPr>
          <p:cNvPr id="6" name="Lightning Bolt 5"/>
          <p:cNvSpPr/>
          <p:nvPr/>
        </p:nvSpPr>
        <p:spPr>
          <a:xfrm>
            <a:off x="13630234" y="98989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ounded Rectangle 6"/>
          <p:cNvSpPr/>
          <p:nvPr/>
        </p:nvSpPr>
        <p:spPr>
          <a:xfrm>
            <a:off x="14072394" y="1510421"/>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pic>
        <p:nvPicPr>
          <p:cNvPr id="8" name="Snagit_PPTCA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746332" y="510927"/>
            <a:ext cx="1049532" cy="957931"/>
          </a:xfrm>
          <a:prstGeom prst="rect">
            <a:avLst/>
          </a:prstGeom>
        </p:spPr>
      </p:pic>
      <p:sp>
        <p:nvSpPr>
          <p:cNvPr id="9" name="TextBox 8"/>
          <p:cNvSpPr txBox="1"/>
          <p:nvPr/>
        </p:nvSpPr>
        <p:spPr>
          <a:xfrm>
            <a:off x="13679681" y="476714"/>
            <a:ext cx="1622560" cy="461665"/>
          </a:xfrm>
          <a:prstGeom prst="rect">
            <a:avLst/>
          </a:prstGeom>
          <a:noFill/>
        </p:spPr>
        <p:txBody>
          <a:bodyPr wrap="none" rtlCol="0">
            <a:spAutoFit/>
          </a:bodyPr>
          <a:lstStyle/>
          <a:p>
            <a:r>
              <a:rPr lang="en-US" dirty="0" smtClean="0"/>
              <a:t>Event Hub</a:t>
            </a:r>
            <a:endParaRPr lang="nl-NL" dirty="0" err="1" smtClean="0"/>
          </a:p>
        </p:txBody>
      </p:sp>
    </p:spTree>
    <p:extLst>
      <p:ext uri="{BB962C8B-B14F-4D97-AF65-F5344CB8AC3E}">
        <p14:creationId xmlns:p14="http://schemas.microsoft.com/office/powerpoint/2010/main" val="285714336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3" name="Picture 2"/>
          <p:cNvPicPr>
            <a:picLocks noChangeAspect="1"/>
          </p:cNvPicPr>
          <p:nvPr/>
        </p:nvPicPr>
        <p:blipFill>
          <a:blip r:embed="rId2"/>
          <a:stretch>
            <a:fillRect/>
          </a:stretch>
        </p:blipFill>
        <p:spPr>
          <a:xfrm>
            <a:off x="423229" y="1712140"/>
            <a:ext cx="16482087" cy="7657926"/>
          </a:xfrm>
          <a:prstGeom prst="rect">
            <a:avLst/>
          </a:prstGeom>
          <a:ln>
            <a:noFill/>
          </a:ln>
          <a:effectLst>
            <a:outerShdw blurRad="292100" dist="139700" dir="2700000" algn="tl" rotWithShape="0">
              <a:srgbClr val="333333">
                <a:alpha val="65000"/>
              </a:srgbClr>
            </a:outerShdw>
          </a:effectLst>
        </p:spPr>
      </p:pic>
      <p:sp>
        <p:nvSpPr>
          <p:cNvPr id="4" name="Rounded Rectangle 3"/>
          <p:cNvSpPr/>
          <p:nvPr/>
        </p:nvSpPr>
        <p:spPr>
          <a:xfrm>
            <a:off x="14043450" y="523468"/>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5638928" y="603486"/>
            <a:ext cx="911361" cy="741397"/>
          </a:xfrm>
          <a:prstGeom prst="rect">
            <a:avLst/>
          </a:prstGeom>
        </p:spPr>
      </p:pic>
      <p:pic>
        <p:nvPicPr>
          <p:cNvPr id="6"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57466" y="1285716"/>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098983" y="519905"/>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spTree>
    <p:extLst>
      <p:ext uri="{BB962C8B-B14F-4D97-AF65-F5344CB8AC3E}">
        <p14:creationId xmlns:p14="http://schemas.microsoft.com/office/powerpoint/2010/main" val="38122378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3" name="Picture 2"/>
          <p:cNvPicPr>
            <a:picLocks noChangeAspect="1"/>
          </p:cNvPicPr>
          <p:nvPr/>
        </p:nvPicPr>
        <p:blipFill>
          <a:blip r:embed="rId2"/>
          <a:stretch>
            <a:fillRect/>
          </a:stretch>
        </p:blipFill>
        <p:spPr>
          <a:xfrm>
            <a:off x="453044" y="199367"/>
            <a:ext cx="14575066" cy="9255383"/>
          </a:xfrm>
          <a:prstGeom prst="rect">
            <a:avLst/>
          </a:prstGeom>
        </p:spPr>
      </p:pic>
      <p:sp>
        <p:nvSpPr>
          <p:cNvPr id="4" name="Rounded Rectangle 3"/>
          <p:cNvSpPr/>
          <p:nvPr/>
        </p:nvSpPr>
        <p:spPr>
          <a:xfrm>
            <a:off x="14414094" y="20293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5" name="Picture 4"/>
          <p:cNvPicPr>
            <a:picLocks noChangeAspect="1"/>
          </p:cNvPicPr>
          <p:nvPr/>
        </p:nvPicPr>
        <p:blipFill>
          <a:blip r:embed="rId3">
            <a:clrChange>
              <a:clrFrom>
                <a:srgbClr val="FFFFFF"/>
              </a:clrFrom>
              <a:clrTo>
                <a:srgbClr val="FFFFFF">
                  <a:alpha val="0"/>
                </a:srgbClr>
              </a:clrTo>
            </a:clrChange>
          </a:blip>
          <a:stretch>
            <a:fillRect/>
          </a:stretch>
        </p:blipFill>
        <p:spPr>
          <a:xfrm>
            <a:off x="16009572" y="282948"/>
            <a:ext cx="911361" cy="741397"/>
          </a:xfrm>
          <a:prstGeom prst="rect">
            <a:avLst/>
          </a:prstGeom>
        </p:spPr>
      </p:pic>
      <p:pic>
        <p:nvPicPr>
          <p:cNvPr id="6"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28110" y="96517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469627" y="19936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spTree>
    <p:extLst>
      <p:ext uri="{BB962C8B-B14F-4D97-AF65-F5344CB8AC3E}">
        <p14:creationId xmlns:p14="http://schemas.microsoft.com/office/powerpoint/2010/main" val="1288691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consumer in node</a:t>
            </a:r>
            <a:br>
              <a:rPr lang="en-US" dirty="0" smtClean="0"/>
            </a:br>
            <a:r>
              <a:rPr lang="en-US" dirty="0" smtClean="0"/>
              <a:t>gets events pushed into application</a:t>
            </a:r>
            <a:endParaRPr lang="nl-NL" dirty="0"/>
          </a:p>
        </p:txBody>
      </p:sp>
      <p:pic>
        <p:nvPicPr>
          <p:cNvPr id="5" name="Picture 4"/>
          <p:cNvPicPr>
            <a:picLocks noChangeAspect="1"/>
          </p:cNvPicPr>
          <p:nvPr/>
        </p:nvPicPr>
        <p:blipFill rotWithShape="1">
          <a:blip r:embed="rId2"/>
          <a:srcRect b="23764"/>
          <a:stretch/>
        </p:blipFill>
        <p:spPr>
          <a:xfrm>
            <a:off x="1095531" y="2189748"/>
            <a:ext cx="11492709" cy="5475972"/>
          </a:xfrm>
          <a:prstGeom prst="rect">
            <a:avLst/>
          </a:prstGeom>
        </p:spPr>
      </p:pic>
      <p:pic>
        <p:nvPicPr>
          <p:cNvPr id="7"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963" y="57453"/>
            <a:ext cx="2918300" cy="145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44210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App registers listener with Kafka Event Consumer</a:t>
            </a:r>
            <a:endParaRPr lang="nl-NL" dirty="0"/>
          </a:p>
        </p:txBody>
      </p:sp>
      <p:pic>
        <p:nvPicPr>
          <p:cNvPr id="5" name="Picture 4"/>
          <p:cNvPicPr>
            <a:picLocks noChangeAspect="1"/>
          </p:cNvPicPr>
          <p:nvPr/>
        </p:nvPicPr>
        <p:blipFill rotWithShape="1">
          <a:blip r:embed="rId2"/>
          <a:srcRect b="23764"/>
          <a:stretch/>
        </p:blipFill>
        <p:spPr>
          <a:xfrm>
            <a:off x="1095531" y="2189748"/>
            <a:ext cx="11492709" cy="5475972"/>
          </a:xfrm>
          <a:prstGeom prst="rect">
            <a:avLst/>
          </a:prstGeom>
        </p:spPr>
      </p:pic>
      <p:pic>
        <p:nvPicPr>
          <p:cNvPr id="6" name="Picture 5"/>
          <p:cNvPicPr>
            <a:picLocks noChangeAspect="1"/>
          </p:cNvPicPr>
          <p:nvPr/>
        </p:nvPicPr>
        <p:blipFill rotWithShape="1">
          <a:blip r:embed="rId2"/>
          <a:srcRect t="74538"/>
          <a:stretch/>
        </p:blipFill>
        <p:spPr>
          <a:xfrm>
            <a:off x="1095530" y="7543800"/>
            <a:ext cx="11492709" cy="1828892"/>
          </a:xfrm>
          <a:prstGeom prst="rect">
            <a:avLst/>
          </a:prstGeom>
        </p:spPr>
      </p:pic>
      <p:pic>
        <p:nvPicPr>
          <p:cNvPr id="4" name="Picture 3"/>
          <p:cNvPicPr>
            <a:picLocks noChangeAspect="1"/>
          </p:cNvPicPr>
          <p:nvPr/>
        </p:nvPicPr>
        <p:blipFill>
          <a:blip r:embed="rId3"/>
          <a:stretch>
            <a:fillRect/>
          </a:stretch>
        </p:blipFill>
        <p:spPr>
          <a:xfrm>
            <a:off x="10053845" y="6135082"/>
            <a:ext cx="6890055" cy="2155478"/>
          </a:xfrm>
          <a:prstGeom prst="rect">
            <a:avLst/>
          </a:prstGeom>
        </p:spPr>
      </p:pic>
      <p:cxnSp>
        <p:nvCxnSpPr>
          <p:cNvPr id="7" name="Straight Arrow Connector 6"/>
          <p:cNvCxnSpPr/>
          <p:nvPr/>
        </p:nvCxnSpPr>
        <p:spPr>
          <a:xfrm flipV="1">
            <a:off x="4846320" y="6827520"/>
            <a:ext cx="5455920" cy="1752600"/>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8" name="Picture 7"/>
          <p:cNvPicPr>
            <a:picLocks noChangeAspect="1"/>
          </p:cNvPicPr>
          <p:nvPr/>
        </p:nvPicPr>
        <p:blipFill>
          <a:blip r:embed="rId4"/>
          <a:stretch>
            <a:fillRect/>
          </a:stretch>
        </p:blipFill>
        <p:spPr>
          <a:xfrm>
            <a:off x="1095530" y="2252642"/>
            <a:ext cx="10367343" cy="1798026"/>
          </a:xfrm>
          <a:prstGeom prst="rect">
            <a:avLst/>
          </a:prstGeom>
        </p:spPr>
      </p:pic>
      <p:cxnSp>
        <p:nvCxnSpPr>
          <p:cNvPr id="10" name="Straight Arrow Connector 9"/>
          <p:cNvCxnSpPr/>
          <p:nvPr/>
        </p:nvCxnSpPr>
        <p:spPr>
          <a:xfrm flipH="1" flipV="1">
            <a:off x="6675120" y="3082974"/>
            <a:ext cx="7185688" cy="3409266"/>
          </a:xfrm>
          <a:prstGeom prst="straightConnector1">
            <a:avLst/>
          </a:prstGeom>
          <a:ln w="28575"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21963" y="-15240"/>
            <a:ext cx="2918300" cy="145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8264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p:txBody>
          <a:bodyPr/>
          <a:lstStyle/>
          <a:p>
            <a:r>
              <a:rPr lang="en-US" dirty="0" smtClean="0"/>
              <a:t>The case at hand</a:t>
            </a:r>
            <a:br>
              <a:rPr lang="en-US" dirty="0" smtClean="0"/>
            </a:br>
            <a:r>
              <a:rPr lang="en-US" dirty="0" smtClean="0"/>
              <a:t>Server sent events for push back</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576836" y="461127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183"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7337506" y="7188534"/>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19" name="Left Arrow 18"/>
          <p:cNvSpPr/>
          <p:nvPr/>
        </p:nvSpPr>
        <p:spPr>
          <a:xfrm>
            <a:off x="6953275" y="6374761"/>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062176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sent event – server side</a:t>
            </a:r>
            <a:endParaRPr lang="nl-NL" dirty="0"/>
          </a:p>
        </p:txBody>
      </p:sp>
      <p:pic>
        <p:nvPicPr>
          <p:cNvPr id="3" name="Picture 2"/>
          <p:cNvPicPr>
            <a:picLocks noChangeAspect="1"/>
          </p:cNvPicPr>
          <p:nvPr/>
        </p:nvPicPr>
        <p:blipFill>
          <a:blip r:embed="rId2"/>
          <a:stretch>
            <a:fillRect/>
          </a:stretch>
        </p:blipFill>
        <p:spPr>
          <a:xfrm>
            <a:off x="1313051" y="2359677"/>
            <a:ext cx="13358067" cy="3916432"/>
          </a:xfrm>
          <a:prstGeom prst="rect">
            <a:avLst/>
          </a:prstGeom>
        </p:spPr>
      </p:pic>
      <p:pic>
        <p:nvPicPr>
          <p:cNvPr id="4" name="Picture 3"/>
          <p:cNvPicPr>
            <a:picLocks noChangeAspect="1"/>
          </p:cNvPicPr>
          <p:nvPr/>
        </p:nvPicPr>
        <p:blipFill>
          <a:blip r:embed="rId3"/>
          <a:stretch>
            <a:fillRect/>
          </a:stretch>
        </p:blipFill>
        <p:spPr>
          <a:xfrm>
            <a:off x="7643087" y="5878650"/>
            <a:ext cx="8604310" cy="3468125"/>
          </a:xfrm>
          <a:prstGeom prst="rect">
            <a:avLst/>
          </a:prstGeom>
        </p:spPr>
      </p:pic>
      <p:pic>
        <p:nvPicPr>
          <p:cNvPr id="5" name="Picture 4"/>
          <p:cNvPicPr>
            <a:picLocks noChangeAspect="1"/>
          </p:cNvPicPr>
          <p:nvPr/>
        </p:nvPicPr>
        <p:blipFill>
          <a:blip r:embed="rId4"/>
          <a:stretch>
            <a:fillRect/>
          </a:stretch>
        </p:blipFill>
        <p:spPr>
          <a:xfrm>
            <a:off x="10272899" y="1925666"/>
            <a:ext cx="6643347" cy="2078298"/>
          </a:xfrm>
          <a:prstGeom prst="rect">
            <a:avLst/>
          </a:prstGeom>
        </p:spPr>
      </p:pic>
      <p:sp>
        <p:nvSpPr>
          <p:cNvPr id="6" name="Right Arrow 5"/>
          <p:cNvSpPr/>
          <p:nvPr/>
        </p:nvSpPr>
        <p:spPr>
          <a:xfrm>
            <a:off x="502920" y="4312920"/>
            <a:ext cx="1036320" cy="518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2" descr="https://g.twimg.com/Twitter_logo_blu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5855441" y="1298055"/>
            <a:ext cx="694071" cy="564741"/>
          </a:xfrm>
          <a:prstGeom prst="rect">
            <a:avLst/>
          </a:prstGeom>
          <a:noFill/>
          <a:extLst>
            <a:ext uri="{909E8E84-426E-40DD-AFC4-6F175D3DCCD1}">
              <a14:hiddenFill xmlns:a14="http://schemas.microsoft.com/office/drawing/2010/main">
                <a:solidFill>
                  <a:srgbClr val="FFFFFF"/>
                </a:solidFill>
              </a14:hiddenFill>
            </a:ext>
          </a:extLst>
        </p:spPr>
      </p:pic>
      <p:sp>
        <p:nvSpPr>
          <p:cNvPr id="8" name="Down Arrow 7"/>
          <p:cNvSpPr/>
          <p:nvPr/>
        </p:nvSpPr>
        <p:spPr>
          <a:xfrm rot="3168692">
            <a:off x="15192763" y="1555845"/>
            <a:ext cx="488069" cy="84307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0" name="Straight Arrow Connector 9"/>
          <p:cNvCxnSpPr/>
          <p:nvPr/>
        </p:nvCxnSpPr>
        <p:spPr>
          <a:xfrm flipH="1">
            <a:off x="9525000" y="3520440"/>
            <a:ext cx="2865121" cy="3383280"/>
          </a:xfrm>
          <a:prstGeom prst="straightConnector1">
            <a:avLst/>
          </a:prstGeom>
          <a:ln w="38100" cap="flat" cmpd="sng" algn="ctr">
            <a:solidFill>
              <a:schemeClr val="accent6"/>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pic>
        <p:nvPicPr>
          <p:cNvPr id="12" name="Picture 28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489" y="3731029"/>
            <a:ext cx="1351540" cy="663881"/>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421963" y="-161096"/>
            <a:ext cx="2918300" cy="145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4688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Server sent event – Client side</a:t>
            </a:r>
            <a:endParaRPr lang="nl-NL" dirty="0"/>
          </a:p>
        </p:txBody>
      </p:sp>
      <p:pic>
        <p:nvPicPr>
          <p:cNvPr id="6" name="Picture 5"/>
          <p:cNvPicPr>
            <a:picLocks noChangeAspect="1"/>
          </p:cNvPicPr>
          <p:nvPr/>
        </p:nvPicPr>
        <p:blipFill>
          <a:blip r:embed="rId2"/>
          <a:stretch>
            <a:fillRect/>
          </a:stretch>
        </p:blipFill>
        <p:spPr>
          <a:xfrm>
            <a:off x="977771" y="1948862"/>
            <a:ext cx="8316704" cy="3828483"/>
          </a:xfrm>
          <a:prstGeom prst="rect">
            <a:avLst/>
          </a:prstGeom>
        </p:spPr>
      </p:pic>
      <p:pic>
        <p:nvPicPr>
          <p:cNvPr id="7" name="Picture 6"/>
          <p:cNvPicPr>
            <a:picLocks noChangeAspect="1"/>
          </p:cNvPicPr>
          <p:nvPr/>
        </p:nvPicPr>
        <p:blipFill>
          <a:blip r:embed="rId3"/>
          <a:stretch>
            <a:fillRect/>
          </a:stretch>
        </p:blipFill>
        <p:spPr>
          <a:xfrm>
            <a:off x="6348444" y="3757546"/>
            <a:ext cx="10886441" cy="4638307"/>
          </a:xfrm>
          <a:prstGeom prst="rect">
            <a:avLst/>
          </a:prstGeom>
        </p:spPr>
      </p:pic>
      <p:pic>
        <p:nvPicPr>
          <p:cNvPr id="9" name="Picture 28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434087" y="347749"/>
            <a:ext cx="2859884" cy="1404785"/>
          </a:xfrm>
          <a:prstGeom prst="rect">
            <a:avLst/>
          </a:prstGeom>
        </p:spPr>
      </p:pic>
      <p:pic>
        <p:nvPicPr>
          <p:cNvPr id="10" name="Picture 9"/>
          <p:cNvPicPr>
            <a:picLocks noChangeAspect="1"/>
          </p:cNvPicPr>
          <p:nvPr/>
        </p:nvPicPr>
        <p:blipFill rotWithShape="1">
          <a:blip r:embed="rId3"/>
          <a:srcRect b="91969"/>
          <a:stretch/>
        </p:blipFill>
        <p:spPr>
          <a:xfrm>
            <a:off x="6332541" y="3752762"/>
            <a:ext cx="10886441" cy="372494"/>
          </a:xfrm>
          <a:prstGeom prst="rect">
            <a:avLst/>
          </a:prstGeom>
        </p:spPr>
      </p:pic>
      <p:sp>
        <p:nvSpPr>
          <p:cNvPr id="8" name="Right Arrow 7"/>
          <p:cNvSpPr/>
          <p:nvPr/>
        </p:nvSpPr>
        <p:spPr>
          <a:xfrm rot="19041750">
            <a:off x="4469967" y="4496832"/>
            <a:ext cx="2171253" cy="609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Rectangle 2"/>
          <p:cNvSpPr/>
          <p:nvPr/>
        </p:nvSpPr>
        <p:spPr>
          <a:xfrm>
            <a:off x="6781801" y="6629400"/>
            <a:ext cx="10239062" cy="1432560"/>
          </a:xfrm>
          <a:prstGeom prst="rect">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nl-NL"/>
          </a:p>
        </p:txBody>
      </p:sp>
    </p:spTree>
    <p:extLst>
      <p:ext uri="{BB962C8B-B14F-4D97-AF65-F5344CB8AC3E}">
        <p14:creationId xmlns:p14="http://schemas.microsoft.com/office/powerpoint/2010/main" val="948852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2" y="0"/>
            <a:ext cx="13020098" cy="94721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656629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556291" y="1733558"/>
            <a:ext cx="14682189" cy="6600672"/>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Live tweet stream</a:t>
            </a:r>
            <a:endParaRPr lang="nl-NL" dirty="0"/>
          </a:p>
        </p:txBody>
      </p:sp>
      <p:sp>
        <p:nvSpPr>
          <p:cNvPr id="4" name="Rectangle 3"/>
          <p:cNvSpPr/>
          <p:nvPr/>
        </p:nvSpPr>
        <p:spPr>
          <a:xfrm>
            <a:off x="4732851" y="4140534"/>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5" name="Left Arrow 4"/>
          <p:cNvSpPr/>
          <p:nvPr/>
        </p:nvSpPr>
        <p:spPr>
          <a:xfrm>
            <a:off x="4348620" y="3326761"/>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157813" y="4030679"/>
            <a:ext cx="1289850" cy="104950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136935" y="4076971"/>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19749" y="3735247"/>
            <a:ext cx="2918300" cy="145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63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1" y="843460"/>
            <a:ext cx="15010374" cy="1346288"/>
          </a:xfrm>
        </p:spPr>
        <p:txBody>
          <a:bodyPr/>
          <a:lstStyle/>
          <a:p>
            <a:r>
              <a:rPr lang="en-US" dirty="0" smtClean="0"/>
              <a:t>The case at hand</a:t>
            </a:r>
            <a:br>
              <a:rPr lang="en-US" dirty="0" smtClean="0"/>
            </a:br>
            <a:r>
              <a:rPr lang="en-US" dirty="0" smtClean="0"/>
              <a:t>Tweet Likes – client to server to all clients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187934" y="422246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34183"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8221842" y="7547791"/>
            <a:ext cx="1067249" cy="867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21" name="Right Arrow 20"/>
          <p:cNvSpPr/>
          <p:nvPr/>
        </p:nvSpPr>
        <p:spPr>
          <a:xfrm>
            <a:off x="6080567" y="6739901"/>
            <a:ext cx="3000156" cy="372723"/>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sp>
        <p:nvSpPr>
          <p:cNvPr id="29" name="Left Arrow 28"/>
          <p:cNvSpPr/>
          <p:nvPr/>
        </p:nvSpPr>
        <p:spPr>
          <a:xfrm>
            <a:off x="7254101" y="6865268"/>
            <a:ext cx="1814966" cy="1167305"/>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7299647" y="4681013"/>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Tree>
    <p:extLst>
      <p:ext uri="{BB962C8B-B14F-4D97-AF65-F5344CB8AC3E}">
        <p14:creationId xmlns:p14="http://schemas.microsoft.com/office/powerpoint/2010/main" val="16295726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1" y="843460"/>
            <a:ext cx="15010374" cy="1346288"/>
          </a:xfrm>
        </p:spPr>
        <p:txBody>
          <a:bodyPr/>
          <a:lstStyle/>
          <a:p>
            <a:r>
              <a:rPr lang="en-US" dirty="0" smtClean="0"/>
              <a:t>The case at hand</a:t>
            </a:r>
            <a:br>
              <a:rPr lang="en-US" dirty="0" smtClean="0"/>
            </a:br>
            <a:r>
              <a:rPr lang="en-US" dirty="0" smtClean="0"/>
              <a:t>Web sockets – for bi directional push</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6187934" y="4222464"/>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8221842" y="7547791"/>
            <a:ext cx="1067249" cy="867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1" name="Rectangle 40"/>
          <p:cNvSpPr/>
          <p:nvPr/>
        </p:nvSpPr>
        <p:spPr>
          <a:xfrm>
            <a:off x="7299647" y="4681013"/>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Tree>
    <p:extLst>
      <p:ext uri="{BB962C8B-B14F-4D97-AF65-F5344CB8AC3E}">
        <p14:creationId xmlns:p14="http://schemas.microsoft.com/office/powerpoint/2010/main" val="13513928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server side</a:t>
            </a:r>
            <a:endParaRPr lang="nl-NL" dirty="0"/>
          </a:p>
        </p:txBody>
      </p:sp>
      <p:pic>
        <p:nvPicPr>
          <p:cNvPr id="4" name="Picture 3"/>
          <p:cNvPicPr>
            <a:picLocks noChangeAspect="1"/>
          </p:cNvPicPr>
          <p:nvPr/>
        </p:nvPicPr>
        <p:blipFill>
          <a:blip r:embed="rId2"/>
          <a:stretch>
            <a:fillRect/>
          </a:stretch>
        </p:blipFill>
        <p:spPr>
          <a:xfrm>
            <a:off x="977771" y="1793271"/>
            <a:ext cx="10064302" cy="7649887"/>
          </a:xfrm>
          <a:prstGeom prst="rect">
            <a:avLst/>
          </a:prstGeom>
        </p:spPr>
      </p:pic>
      <p:sp>
        <p:nvSpPr>
          <p:cNvPr id="8" name="Heptagon 7"/>
          <p:cNvSpPr/>
          <p:nvPr/>
        </p:nvSpPr>
        <p:spPr>
          <a:xfrm>
            <a:off x="583941" y="2697183"/>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Heptagon 8"/>
          <p:cNvSpPr/>
          <p:nvPr/>
        </p:nvSpPr>
        <p:spPr>
          <a:xfrm>
            <a:off x="583941" y="3076314"/>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Heptagon 9"/>
          <p:cNvSpPr/>
          <p:nvPr/>
        </p:nvSpPr>
        <p:spPr>
          <a:xfrm>
            <a:off x="583941" y="403210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Heptagon 10"/>
          <p:cNvSpPr/>
          <p:nvPr/>
        </p:nvSpPr>
        <p:spPr>
          <a:xfrm>
            <a:off x="1387505" y="524775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Heptagon 11"/>
          <p:cNvSpPr/>
          <p:nvPr/>
        </p:nvSpPr>
        <p:spPr>
          <a:xfrm>
            <a:off x="780856" y="8056679"/>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ectangle 13"/>
          <p:cNvSpPr/>
          <p:nvPr/>
        </p:nvSpPr>
        <p:spPr>
          <a:xfrm>
            <a:off x="1781335" y="5514109"/>
            <a:ext cx="5118229" cy="277091"/>
          </a:xfrm>
          <a:prstGeom prst="rect">
            <a:avLst/>
          </a:prstGeom>
          <a:solidFill>
            <a:schemeClr val="tx1">
              <a:lumMod val="85000"/>
              <a:lumOff val="1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pic>
        <p:nvPicPr>
          <p:cNvPr id="13"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21963" y="0"/>
            <a:ext cx="2918300" cy="1459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0598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1134598" y="3575695"/>
            <a:ext cx="15594914" cy="579283"/>
          </a:xfrm>
          <a:prstGeom prst="rect">
            <a:avLst/>
          </a:prstGeom>
        </p:spPr>
      </p:pic>
      <p:pic>
        <p:nvPicPr>
          <p:cNvPr id="14" name="Picture 13"/>
          <p:cNvPicPr>
            <a:picLocks noChangeAspect="1"/>
          </p:cNvPicPr>
          <p:nvPr/>
        </p:nvPicPr>
        <p:blipFill>
          <a:blip r:embed="rId3"/>
          <a:stretch>
            <a:fillRect/>
          </a:stretch>
        </p:blipFill>
        <p:spPr>
          <a:xfrm>
            <a:off x="1342754" y="4357831"/>
            <a:ext cx="15178602" cy="780128"/>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4"/>
          <a:stretch>
            <a:fillRect/>
          </a:stretch>
        </p:blipFill>
        <p:spPr>
          <a:xfrm>
            <a:off x="1634262" y="5983925"/>
            <a:ext cx="11988343" cy="2707046"/>
          </a:xfrm>
          <a:prstGeom prst="rect">
            <a:avLst/>
          </a:prstGeom>
        </p:spPr>
      </p:pic>
      <p:sp>
        <p:nvSpPr>
          <p:cNvPr id="2" name="Title 1"/>
          <p:cNvSpPr>
            <a:spLocks noGrp="1"/>
          </p:cNvSpPr>
          <p:nvPr>
            <p:ph type="title"/>
          </p:nvPr>
        </p:nvSpPr>
        <p:spPr/>
        <p:txBody>
          <a:bodyPr/>
          <a:lstStyle/>
          <a:p>
            <a:r>
              <a:rPr lang="en-US" dirty="0" err="1" smtClean="0"/>
              <a:t>Websockets</a:t>
            </a:r>
            <a:r>
              <a:rPr lang="en-US" dirty="0" smtClean="0"/>
              <a:t> </a:t>
            </a:r>
            <a:r>
              <a:rPr lang="en-US" dirty="0"/>
              <a:t>– </a:t>
            </a:r>
            <a:r>
              <a:rPr lang="en-US" dirty="0" smtClean="0"/>
              <a:t>Client </a:t>
            </a:r>
            <a:r>
              <a:rPr lang="en-US" dirty="0" smtClean="0"/>
              <a:t>side - publishing</a:t>
            </a:r>
            <a:endParaRPr lang="nl-NL" dirty="0"/>
          </a:p>
        </p:txBody>
      </p:sp>
      <p:pic>
        <p:nvPicPr>
          <p:cNvPr id="4" name="Picture 28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3434087" y="347749"/>
            <a:ext cx="2859884" cy="1404785"/>
          </a:xfrm>
          <a:prstGeom prst="rect">
            <a:avLst/>
          </a:prstGeom>
        </p:spPr>
      </p:pic>
      <p:sp>
        <p:nvSpPr>
          <p:cNvPr id="5" name="Heptagon 4"/>
          <p:cNvSpPr/>
          <p:nvPr/>
        </p:nvSpPr>
        <p:spPr>
          <a:xfrm>
            <a:off x="1342754" y="4344544"/>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Heptagon 5"/>
          <p:cNvSpPr/>
          <p:nvPr/>
        </p:nvSpPr>
        <p:spPr>
          <a:xfrm>
            <a:off x="12390141" y="3372842"/>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Heptagon 6"/>
          <p:cNvSpPr/>
          <p:nvPr/>
        </p:nvSpPr>
        <p:spPr>
          <a:xfrm>
            <a:off x="2863816" y="5794359"/>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ounded Rectangle 8"/>
          <p:cNvSpPr/>
          <p:nvPr/>
        </p:nvSpPr>
        <p:spPr>
          <a:xfrm>
            <a:off x="12390141" y="2019738"/>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0" name="Right Arrow 9"/>
          <p:cNvSpPr/>
          <p:nvPr/>
        </p:nvSpPr>
        <p:spPr>
          <a:xfrm>
            <a:off x="14659975" y="1950860"/>
            <a:ext cx="2604088" cy="1518768"/>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11" name="Heptagon 10"/>
          <p:cNvSpPr/>
          <p:nvPr/>
        </p:nvSpPr>
        <p:spPr>
          <a:xfrm>
            <a:off x="2881467" y="7325367"/>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Heptagon 15"/>
          <p:cNvSpPr/>
          <p:nvPr/>
        </p:nvSpPr>
        <p:spPr>
          <a:xfrm>
            <a:off x="16520053" y="2299385"/>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21588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a:t>
            </a:r>
            <a:r>
              <a:rPr lang="en-US" dirty="0" smtClean="0"/>
              <a:t>Client </a:t>
            </a:r>
            <a:r>
              <a:rPr lang="en-US" dirty="0" smtClean="0"/>
              <a:t>side - Consuming</a:t>
            </a:r>
            <a:endParaRPr lang="nl-NL" dirty="0"/>
          </a:p>
        </p:txBody>
      </p:sp>
      <p:pic>
        <p:nvPicPr>
          <p:cNvPr id="3" name="Picture 2"/>
          <p:cNvPicPr>
            <a:picLocks noChangeAspect="1"/>
          </p:cNvPicPr>
          <p:nvPr/>
        </p:nvPicPr>
        <p:blipFill>
          <a:blip r:embed="rId2"/>
          <a:stretch>
            <a:fillRect/>
          </a:stretch>
        </p:blipFill>
        <p:spPr>
          <a:xfrm>
            <a:off x="1094510" y="1516604"/>
            <a:ext cx="8312726" cy="7882367"/>
          </a:xfrm>
          <a:prstGeom prst="rect">
            <a:avLst/>
          </a:prstGeom>
        </p:spPr>
      </p:pic>
      <p:pic>
        <p:nvPicPr>
          <p:cNvPr id="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34087" y="347749"/>
            <a:ext cx="2859884" cy="1404785"/>
          </a:xfrm>
          <a:prstGeom prst="rect">
            <a:avLst/>
          </a:prstGeom>
        </p:spPr>
      </p:pic>
      <p:sp>
        <p:nvSpPr>
          <p:cNvPr id="5" name="Heptagon 4"/>
          <p:cNvSpPr/>
          <p:nvPr/>
        </p:nvSpPr>
        <p:spPr>
          <a:xfrm>
            <a:off x="740768" y="2101785"/>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Heptagon 5"/>
          <p:cNvSpPr/>
          <p:nvPr/>
        </p:nvSpPr>
        <p:spPr>
          <a:xfrm>
            <a:off x="780856" y="3066097"/>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Heptagon 6"/>
          <p:cNvSpPr/>
          <p:nvPr/>
        </p:nvSpPr>
        <p:spPr>
          <a:xfrm>
            <a:off x="1437347" y="4558975"/>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ounded Rectangle 8"/>
          <p:cNvSpPr/>
          <p:nvPr/>
        </p:nvSpPr>
        <p:spPr>
          <a:xfrm>
            <a:off x="12390141" y="2019738"/>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0" name="Left-Right Arrow 9"/>
          <p:cNvSpPr/>
          <p:nvPr/>
        </p:nvSpPr>
        <p:spPr>
          <a:xfrm>
            <a:off x="14736175" y="1950860"/>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11" name="Heptagon 10"/>
          <p:cNvSpPr/>
          <p:nvPr/>
        </p:nvSpPr>
        <p:spPr>
          <a:xfrm>
            <a:off x="798473" y="5604794"/>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ectangle 11"/>
          <p:cNvSpPr/>
          <p:nvPr/>
        </p:nvSpPr>
        <p:spPr>
          <a:xfrm>
            <a:off x="1437347" y="7528560"/>
            <a:ext cx="5283493" cy="792480"/>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nl-NL"/>
          </a:p>
        </p:txBody>
      </p:sp>
    </p:spTree>
    <p:extLst>
      <p:ext uri="{BB962C8B-B14F-4D97-AF65-F5344CB8AC3E}">
        <p14:creationId xmlns:p14="http://schemas.microsoft.com/office/powerpoint/2010/main" val="21127189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11" grpId="0" animBg="1"/>
      <p:bldP spid="12"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Tweet likes broadcasting</a:t>
            </a:r>
            <a:endParaRPr lang="nl-NL" dirty="0"/>
          </a:p>
        </p:txBody>
      </p:sp>
      <p:pic>
        <p:nvPicPr>
          <p:cNvPr id="3" name="Picture 2"/>
          <p:cNvPicPr>
            <a:picLocks noChangeAspect="1"/>
          </p:cNvPicPr>
          <p:nvPr/>
        </p:nvPicPr>
        <p:blipFill>
          <a:blip r:embed="rId2"/>
          <a:stretch>
            <a:fillRect/>
          </a:stretch>
        </p:blipFill>
        <p:spPr>
          <a:xfrm>
            <a:off x="977771" y="1996190"/>
            <a:ext cx="15803950" cy="6482792"/>
          </a:xfrm>
          <a:prstGeom prst="rect">
            <a:avLst/>
          </a:prstGeom>
        </p:spPr>
      </p:pic>
      <p:pic>
        <p:nvPicPr>
          <p:cNvPr id="4" name="Picture 33"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60807" y="3514427"/>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6" name="Left Arrow 5"/>
          <p:cNvSpPr/>
          <p:nvPr/>
        </p:nvSpPr>
        <p:spPr>
          <a:xfrm>
            <a:off x="10945091" y="3596856"/>
            <a:ext cx="2850663" cy="1454728"/>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a:t>WebSockets</a:t>
            </a:r>
            <a:endParaRPr lang="nl-NL"/>
          </a:p>
        </p:txBody>
      </p:sp>
      <p:sp>
        <p:nvSpPr>
          <p:cNvPr id="7" name="Right Arrow 6"/>
          <p:cNvSpPr/>
          <p:nvPr/>
        </p:nvSpPr>
        <p:spPr>
          <a:xfrm>
            <a:off x="1593272" y="6151418"/>
            <a:ext cx="2175163" cy="789709"/>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a:t>WebSockets</a:t>
            </a:r>
            <a:endParaRPr lang="nl-NL" sz="1600"/>
          </a:p>
        </p:txBody>
      </p:sp>
      <p:pic>
        <p:nvPicPr>
          <p:cNvPr id="8" name="Picture 12" descr="Draft T-shirt pour vecto.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1689080" y="314526"/>
            <a:ext cx="4885788" cy="2705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172833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1" y="843460"/>
            <a:ext cx="15010374" cy="1346288"/>
          </a:xfrm>
        </p:spPr>
        <p:txBody>
          <a:bodyPr/>
          <a:lstStyle/>
          <a:p>
            <a:r>
              <a:rPr lang="en-US" dirty="0" smtClean="0"/>
              <a:t>The case at </a:t>
            </a:r>
            <a:r>
              <a:rPr lang="en-US" dirty="0" smtClean="0"/>
              <a:t>hand: Running Count</a:t>
            </a:r>
            <a:r>
              <a:rPr lang="en-US" dirty="0" smtClean="0"/>
              <a:t/>
            </a:r>
            <a:br>
              <a:rPr lang="en-US" dirty="0" smtClean="0"/>
            </a:br>
            <a:r>
              <a:rPr lang="en-US" dirty="0" smtClean="0"/>
              <a:t>Streaming analysis of tweet events </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704307" y="3902016"/>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endParaRPr lang="nl-NL" dirty="0"/>
          </a:p>
        </p:txBody>
      </p:sp>
      <p:sp>
        <p:nvSpPr>
          <p:cNvPr id="22" name="Rounded Rectangle 21"/>
          <p:cNvSpPr/>
          <p:nvPr/>
        </p:nvSpPr>
        <p:spPr>
          <a:xfrm>
            <a:off x="10151931" y="2715491"/>
            <a:ext cx="3708876"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9" name="Left Arrow 18"/>
          <p:cNvSpPr/>
          <p:nvPr/>
        </p:nvSpPr>
        <p:spPr>
          <a:xfrm>
            <a:off x="8221842" y="7547791"/>
            <a:ext cx="1067249" cy="867604"/>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6290539" y="4264449"/>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7149523" y="4601150"/>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tag</a:t>
            </a:r>
            <a:endParaRPr lang="nl-NL" dirty="0">
              <a:solidFill>
                <a:schemeClr val="tx1"/>
              </a:solidFill>
            </a:endParaRPr>
          </a:p>
        </p:txBody>
      </p:sp>
    </p:spTree>
    <p:extLst>
      <p:ext uri="{BB962C8B-B14F-4D97-AF65-F5344CB8AC3E}">
        <p14:creationId xmlns:p14="http://schemas.microsoft.com/office/powerpoint/2010/main" val="10056559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The case at hand - Streaming analysis of Tweets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704307" y="3902016"/>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endParaRPr lang="nl-NL" dirty="0"/>
          </a:p>
        </p:txBody>
      </p:sp>
      <p:sp>
        <p:nvSpPr>
          <p:cNvPr id="22" name="Rounded Rectangle 21"/>
          <p:cNvSpPr/>
          <p:nvPr/>
        </p:nvSpPr>
        <p:spPr>
          <a:xfrm>
            <a:off x="10151931" y="2715491"/>
            <a:ext cx="5614542"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a:stCxn id="7" idx="3"/>
          </p:cNvCxnSpPr>
          <p:nvPr/>
        </p:nvCxnSpPr>
        <p:spPr>
          <a:xfrm>
            <a:off x="5417947" y="6237171"/>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127.0.0.1:3000/images/like-tweet.jpg"/>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6290539" y="4264449"/>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7149523" y="4601150"/>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tag</a:t>
            </a:r>
            <a:endParaRPr lang="nl-NL" dirty="0">
              <a:solidFill>
                <a:schemeClr val="tx1"/>
              </a:solidFill>
            </a:endParaRPr>
          </a:p>
        </p:txBody>
      </p:sp>
      <p:sp>
        <p:nvSpPr>
          <p:cNvPr id="41" name="Rounded Rectangle 40"/>
          <p:cNvSpPr/>
          <p:nvPr/>
        </p:nvSpPr>
        <p:spPr>
          <a:xfrm>
            <a:off x="12798024" y="3901829"/>
            <a:ext cx="2327774"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tweetAnalytics</a:t>
            </a:r>
            <a:r>
              <a:rPr lang="nl-NL" dirty="0" smtClean="0"/>
              <a:t/>
            </a:r>
            <a:br>
              <a:rPr lang="nl-NL" dirty="0" smtClean="0"/>
            </a:br>
            <a:r>
              <a:rPr lang="nl-NL" dirty="0" smtClean="0"/>
              <a:t>Topic</a:t>
            </a:r>
            <a:endParaRPr lang="nl-NL" dirty="0"/>
          </a:p>
        </p:txBody>
      </p:sp>
      <p:sp>
        <p:nvSpPr>
          <p:cNvPr id="42" name="Lightning Bolt 41"/>
          <p:cNvSpPr/>
          <p:nvPr/>
        </p:nvSpPr>
        <p:spPr>
          <a:xfrm>
            <a:off x="11960625" y="615628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651568" y="5486017"/>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Streaming Tweets Aggregation</a:t>
            </a:r>
            <a:endParaRPr lang="en-US" sz="1600" dirty="0"/>
          </a:p>
        </p:txBody>
      </p:sp>
      <p:sp>
        <p:nvSpPr>
          <p:cNvPr id="44" name="TextBox 43"/>
          <p:cNvSpPr txBox="1"/>
          <p:nvPr/>
        </p:nvSpPr>
        <p:spPr>
          <a:xfrm>
            <a:off x="14894937" y="5489748"/>
            <a:ext cx="391454" cy="523220"/>
          </a:xfrm>
          <a:prstGeom prst="rect">
            <a:avLst/>
          </a:prstGeom>
          <a:noFill/>
        </p:spPr>
        <p:txBody>
          <a:bodyPr wrap="none" rtlCol="0">
            <a:spAutoFit/>
          </a:bodyPr>
          <a:lstStyle/>
          <a:p>
            <a:r>
              <a:rPr lang="nl-NL" sz="2800" dirty="0" smtClean="0"/>
              <a:t>µ</a:t>
            </a:r>
          </a:p>
        </p:txBody>
      </p:sp>
      <p:sp>
        <p:nvSpPr>
          <p:cNvPr id="45" name="Lightning Bolt 44"/>
          <p:cNvSpPr/>
          <p:nvPr/>
        </p:nvSpPr>
        <p:spPr>
          <a:xfrm>
            <a:off x="13477972" y="563074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ight Arrow 45"/>
          <p:cNvSpPr/>
          <p:nvPr/>
        </p:nvSpPr>
        <p:spPr>
          <a:xfrm>
            <a:off x="15264851" y="624573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5125798" y="439887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4" descr="Image result for logo java"/>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37173" y="6283448"/>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29" name="Freeform 28"/>
          <p:cNvSpPr/>
          <p:nvPr/>
        </p:nvSpPr>
        <p:spPr>
          <a:xfrm>
            <a:off x="12150436" y="4765964"/>
            <a:ext cx="1440873" cy="1219200"/>
          </a:xfrm>
          <a:custGeom>
            <a:avLst/>
            <a:gdLst>
              <a:gd name="connsiteX0" fmla="*/ 0 w 1440873"/>
              <a:gd name="connsiteY0" fmla="*/ 0 h 1219200"/>
              <a:gd name="connsiteX1" fmla="*/ 581891 w 1440873"/>
              <a:gd name="connsiteY1" fmla="*/ 1011381 h 1219200"/>
              <a:gd name="connsiteX2" fmla="*/ 1440873 w 1440873"/>
              <a:gd name="connsiteY2" fmla="*/ 1219200 h 1219200"/>
            </a:gdLst>
            <a:ahLst/>
            <a:cxnLst>
              <a:cxn ang="0">
                <a:pos x="connsiteX0" y="connsiteY0"/>
              </a:cxn>
              <a:cxn ang="0">
                <a:pos x="connsiteX1" y="connsiteY1"/>
              </a:cxn>
              <a:cxn ang="0">
                <a:pos x="connsiteX2" y="connsiteY2"/>
              </a:cxn>
            </a:cxnLst>
            <a:rect l="l" t="t" r="r" b="b"/>
            <a:pathLst>
              <a:path w="1440873" h="1219200">
                <a:moveTo>
                  <a:pt x="0" y="0"/>
                </a:moveTo>
                <a:cubicBezTo>
                  <a:pt x="170873" y="404090"/>
                  <a:pt x="341746" y="808181"/>
                  <a:pt x="581891" y="1011381"/>
                </a:cubicBezTo>
                <a:cubicBezTo>
                  <a:pt x="822036" y="1214581"/>
                  <a:pt x="1131454" y="1216890"/>
                  <a:pt x="1440873" y="12192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9" name="Freeform 48"/>
          <p:cNvSpPr/>
          <p:nvPr/>
        </p:nvSpPr>
        <p:spPr>
          <a:xfrm>
            <a:off x="14865927" y="4696691"/>
            <a:ext cx="1387420" cy="1607127"/>
          </a:xfrm>
          <a:custGeom>
            <a:avLst/>
            <a:gdLst>
              <a:gd name="connsiteX0" fmla="*/ 623455 w 1387420"/>
              <a:gd name="connsiteY0" fmla="*/ 1607127 h 1607127"/>
              <a:gd name="connsiteX1" fmla="*/ 1371600 w 1387420"/>
              <a:gd name="connsiteY1" fmla="*/ 858982 h 1607127"/>
              <a:gd name="connsiteX2" fmla="*/ 0 w 1387420"/>
              <a:gd name="connsiteY2" fmla="*/ 0 h 1607127"/>
            </a:gdLst>
            <a:ahLst/>
            <a:cxnLst>
              <a:cxn ang="0">
                <a:pos x="connsiteX0" y="connsiteY0"/>
              </a:cxn>
              <a:cxn ang="0">
                <a:pos x="connsiteX1" y="connsiteY1"/>
              </a:cxn>
              <a:cxn ang="0">
                <a:pos x="connsiteX2" y="connsiteY2"/>
              </a:cxn>
            </a:cxnLst>
            <a:rect l="l" t="t" r="r" b="b"/>
            <a:pathLst>
              <a:path w="1387420" h="1607127">
                <a:moveTo>
                  <a:pt x="623455" y="1607127"/>
                </a:moveTo>
                <a:cubicBezTo>
                  <a:pt x="1049482" y="1366981"/>
                  <a:pt x="1475509" y="1126836"/>
                  <a:pt x="1371600" y="858982"/>
                </a:cubicBezTo>
                <a:cubicBezTo>
                  <a:pt x="1267691" y="591128"/>
                  <a:pt x="633845" y="295564"/>
                  <a:pt x="0"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9" name="Left Arrow 18"/>
          <p:cNvSpPr/>
          <p:nvPr/>
        </p:nvSpPr>
        <p:spPr>
          <a:xfrm>
            <a:off x="7873972" y="7547791"/>
            <a:ext cx="1415120"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1288472"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8914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42" grpId="0" animBg="1"/>
      <p:bldP spid="43" grpId="0" animBg="1"/>
      <p:bldP spid="44" grpId="0"/>
      <p:bldP spid="45" grpId="0" animBg="1"/>
      <p:bldP spid="46" grpId="0" animBg="1"/>
      <p:bldP spid="47" grpId="0" animBg="1"/>
      <p:bldP spid="29" grpId="0" animBg="1"/>
      <p:bldP spid="49" grpId="0" animBg="1"/>
      <p:bldP spid="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smtClean="0"/>
              <a:t>Kafka</a:t>
            </a:r>
            <a:r>
              <a:rPr lang="nl-NL" dirty="0" smtClean="0"/>
              <a:t> streams</a:t>
            </a:r>
            <a:endParaRPr lang="en-US" dirty="0"/>
          </a:p>
        </p:txBody>
      </p:sp>
      <p:sp>
        <p:nvSpPr>
          <p:cNvPr id="3" name="Text Placeholder 2"/>
          <p:cNvSpPr>
            <a:spLocks noGrp="1"/>
          </p:cNvSpPr>
          <p:nvPr>
            <p:ph type="body" sz="quarter" idx="10"/>
          </p:nvPr>
        </p:nvSpPr>
        <p:spPr>
          <a:xfrm>
            <a:off x="1902169" y="2146300"/>
            <a:ext cx="11958638" cy="6985000"/>
          </a:xfrm>
        </p:spPr>
        <p:txBody>
          <a:bodyPr>
            <a:normAutofit/>
          </a:bodyPr>
          <a:lstStyle/>
          <a:p>
            <a:r>
              <a:rPr lang="nl-NL" dirty="0" smtClean="0"/>
              <a:t>Real Time Event [Stream] Processing </a:t>
            </a:r>
            <a:r>
              <a:rPr lang="nl-NL" dirty="0" err="1" smtClean="0"/>
              <a:t>integrated</a:t>
            </a:r>
            <a:r>
              <a:rPr lang="nl-NL" dirty="0" smtClean="0"/>
              <a:t> </a:t>
            </a:r>
            <a:r>
              <a:rPr lang="nl-NL" dirty="0" err="1" smtClean="0"/>
              <a:t>into</a:t>
            </a:r>
            <a:r>
              <a:rPr lang="nl-NL" dirty="0" smtClean="0"/>
              <a:t> </a:t>
            </a:r>
            <a:r>
              <a:rPr lang="nl-NL" dirty="0" err="1" smtClean="0"/>
              <a:t>Kafka</a:t>
            </a:r>
            <a:endParaRPr lang="nl-NL" dirty="0" smtClean="0"/>
          </a:p>
          <a:p>
            <a:pPr lvl="1"/>
            <a:r>
              <a:rPr lang="nl-NL" dirty="0" err="1" smtClean="0"/>
              <a:t>Aggregations</a:t>
            </a:r>
            <a:r>
              <a:rPr lang="nl-NL" dirty="0" smtClean="0"/>
              <a:t> &amp; Top-N</a:t>
            </a:r>
          </a:p>
          <a:p>
            <a:pPr lvl="1"/>
            <a:r>
              <a:rPr lang="nl-NL" dirty="0" smtClean="0"/>
              <a:t>Time Windows</a:t>
            </a:r>
          </a:p>
          <a:p>
            <a:pPr lvl="1"/>
            <a:r>
              <a:rPr lang="nl-NL" dirty="0" err="1" smtClean="0"/>
              <a:t>Continuous</a:t>
            </a:r>
            <a:r>
              <a:rPr lang="nl-NL" dirty="0" smtClean="0"/>
              <a:t> </a:t>
            </a:r>
            <a:r>
              <a:rPr lang="nl-NL" dirty="0" err="1" smtClean="0"/>
              <a:t>Queries</a:t>
            </a:r>
            <a:r>
              <a:rPr lang="nl-NL" dirty="0" smtClean="0"/>
              <a:t> </a:t>
            </a:r>
          </a:p>
          <a:p>
            <a:pPr lvl="1"/>
            <a:r>
              <a:rPr lang="nl-NL" dirty="0" err="1" smtClean="0"/>
              <a:t>Latest</a:t>
            </a:r>
            <a:r>
              <a:rPr lang="nl-NL" dirty="0" smtClean="0"/>
              <a:t> State (event </a:t>
            </a:r>
            <a:r>
              <a:rPr lang="nl-NL" dirty="0" err="1" smtClean="0"/>
              <a:t>sourcing</a:t>
            </a:r>
            <a:r>
              <a:rPr lang="nl-NL" dirty="0" smtClean="0"/>
              <a:t>)</a:t>
            </a:r>
          </a:p>
          <a:p>
            <a:r>
              <a:rPr lang="nl-NL" dirty="0" smtClean="0"/>
              <a:t>Turn Stream (of changes) </a:t>
            </a:r>
            <a:r>
              <a:rPr lang="nl-NL" dirty="0" err="1" smtClean="0"/>
              <a:t>into</a:t>
            </a:r>
            <a:r>
              <a:rPr lang="nl-NL" dirty="0" smtClean="0"/>
              <a:t> </a:t>
            </a:r>
            <a:r>
              <a:rPr lang="nl-NL" dirty="0" err="1" smtClean="0"/>
              <a:t>Table</a:t>
            </a:r>
            <a:r>
              <a:rPr lang="nl-NL" dirty="0" smtClean="0"/>
              <a:t/>
            </a:r>
            <a:br>
              <a:rPr lang="nl-NL" dirty="0" smtClean="0"/>
            </a:br>
            <a:r>
              <a:rPr lang="nl-NL" dirty="0" smtClean="0"/>
              <a:t>(of most recent or </a:t>
            </a:r>
            <a:r>
              <a:rPr lang="nl-NL" dirty="0" err="1" smtClean="0"/>
              <a:t>current</a:t>
            </a:r>
            <a:r>
              <a:rPr lang="nl-NL" dirty="0" smtClean="0"/>
              <a:t> state)</a:t>
            </a:r>
          </a:p>
          <a:p>
            <a:pPr lvl="1"/>
            <a:r>
              <a:rPr lang="nl-NL" dirty="0" smtClean="0"/>
              <a:t>Part of </a:t>
            </a:r>
            <a:r>
              <a:rPr lang="nl-NL" dirty="0" err="1" smtClean="0"/>
              <a:t>the</a:t>
            </a:r>
            <a:r>
              <a:rPr lang="nl-NL" dirty="0" smtClean="0"/>
              <a:t> state </a:t>
            </a:r>
            <a:r>
              <a:rPr lang="nl-NL" dirty="0" err="1" smtClean="0"/>
              <a:t>can</a:t>
            </a:r>
            <a:r>
              <a:rPr lang="nl-NL" dirty="0" smtClean="0"/>
              <a:t> </a:t>
            </a:r>
            <a:r>
              <a:rPr lang="nl-NL" dirty="0" err="1" smtClean="0"/>
              <a:t>be</a:t>
            </a:r>
            <a:r>
              <a:rPr lang="nl-NL" dirty="0" smtClean="0"/>
              <a:t> </a:t>
            </a:r>
            <a:r>
              <a:rPr lang="nl-NL" dirty="0" err="1" smtClean="0"/>
              <a:t>quite</a:t>
            </a:r>
            <a:r>
              <a:rPr lang="nl-NL" dirty="0" smtClean="0"/>
              <a:t> </a:t>
            </a:r>
            <a:r>
              <a:rPr lang="nl-NL" dirty="0" err="1" smtClean="0"/>
              <a:t>old</a:t>
            </a:r>
            <a:endParaRPr lang="nl-NL" dirty="0" smtClean="0"/>
          </a:p>
          <a:p>
            <a:r>
              <a:rPr lang="en-US" dirty="0" smtClean="0"/>
              <a:t>Exactly-once processing in Kafka Streams (as of 0.11.0)</a:t>
            </a:r>
            <a:endParaRPr lang="nl-NL" dirty="0" smtClean="0"/>
          </a:p>
          <a:p>
            <a:r>
              <a:rPr lang="nl-NL" dirty="0" err="1" smtClean="0"/>
              <a:t>Note</a:t>
            </a:r>
            <a:r>
              <a:rPr lang="nl-NL" dirty="0" smtClean="0"/>
              <a:t>: </a:t>
            </a:r>
            <a:r>
              <a:rPr lang="nl-NL" dirty="0" err="1" smtClean="0"/>
              <a:t>Kafka</a:t>
            </a:r>
            <a:r>
              <a:rPr lang="nl-NL" dirty="0" smtClean="0"/>
              <a:t> Streams is </a:t>
            </a:r>
            <a:r>
              <a:rPr lang="nl-NL" dirty="0" err="1" smtClean="0"/>
              <a:t>relatively</a:t>
            </a:r>
            <a:r>
              <a:rPr lang="nl-NL" dirty="0" smtClean="0"/>
              <a:t> new</a:t>
            </a:r>
          </a:p>
          <a:p>
            <a:pPr lvl="1"/>
            <a:r>
              <a:rPr lang="nl-NL" dirty="0" err="1" smtClean="0"/>
              <a:t>Only</a:t>
            </a:r>
            <a:r>
              <a:rPr lang="nl-NL" dirty="0" smtClean="0"/>
              <a:t> support for Java </a:t>
            </a:r>
            <a:r>
              <a:rPr lang="nl-NL" dirty="0" err="1" smtClean="0"/>
              <a:t>clients</a:t>
            </a:r>
            <a:endParaRPr lang="en-US" dirty="0"/>
          </a:p>
        </p:txBody>
      </p:sp>
      <p:pic>
        <p:nvPicPr>
          <p:cNvPr id="4" name="Picture 3"/>
          <p:cNvPicPr>
            <a:picLocks noChangeAspect="1"/>
          </p:cNvPicPr>
          <p:nvPr/>
        </p:nvPicPr>
        <p:blipFill>
          <a:blip r:embed="rId2"/>
          <a:stretch>
            <a:fillRect/>
          </a:stretch>
        </p:blipFill>
        <p:spPr>
          <a:xfrm>
            <a:off x="12319924" y="2899134"/>
            <a:ext cx="4313294" cy="6363251"/>
          </a:xfrm>
          <a:prstGeom prst="rect">
            <a:avLst/>
          </a:prstGeom>
        </p:spPr>
      </p:pic>
    </p:spTree>
    <p:extLst>
      <p:ext uri="{BB962C8B-B14F-4D97-AF65-F5344CB8AC3E}">
        <p14:creationId xmlns:p14="http://schemas.microsoft.com/office/powerpoint/2010/main" val="239985745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2" y="0"/>
            <a:ext cx="13020098" cy="94721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1364106" y="843460"/>
            <a:ext cx="15036489" cy="7725192"/>
          </a:xfrm>
          <a:prstGeom prst="rect">
            <a:avLst/>
          </a:prstGeom>
          <a:noFill/>
        </p:spPr>
        <p:txBody>
          <a:bodyPr wrap="none" rtlCol="0">
            <a:spAutoFit/>
          </a:bodyPr>
          <a:lstStyle/>
          <a:p>
            <a:r>
              <a:rPr lang="en-US" sz="49600" dirty="0" smtClean="0"/>
              <a:t>&lt;F5&gt;</a:t>
            </a:r>
            <a:endParaRPr lang="nl-NL" sz="49600" dirty="0" err="1" smtClean="0"/>
          </a:p>
        </p:txBody>
      </p:sp>
    </p:spTree>
    <p:extLst>
      <p:ext uri="{BB962C8B-B14F-4D97-AF65-F5344CB8AC3E}">
        <p14:creationId xmlns:p14="http://schemas.microsoft.com/office/powerpoint/2010/main" val="302389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1250" fill="hold"/>
                                        <p:tgtEl>
                                          <p:spTgt spid="3"/>
                                        </p:tgtEl>
                                        <p:attrNameLst>
                                          <p:attrName>ppt_w</p:attrName>
                                        </p:attrNameLst>
                                      </p:cBhvr>
                                      <p:tavLst>
                                        <p:tav tm="0">
                                          <p:val>
                                            <p:fltVal val="0"/>
                                          </p:val>
                                        </p:tav>
                                        <p:tav tm="100000">
                                          <p:val>
                                            <p:strVal val="#ppt_w"/>
                                          </p:val>
                                        </p:tav>
                                      </p:tavLst>
                                    </p:anim>
                                    <p:anim calcmode="lin" valueType="num">
                                      <p:cBhvr>
                                        <p:cTn id="8" dur="1250" fill="hold"/>
                                        <p:tgtEl>
                                          <p:spTgt spid="3"/>
                                        </p:tgtEl>
                                        <p:attrNameLst>
                                          <p:attrName>ppt_h</p:attrName>
                                        </p:attrNameLst>
                                      </p:cBhvr>
                                      <p:tavLst>
                                        <p:tav tm="0">
                                          <p:val>
                                            <p:fltVal val="0"/>
                                          </p:val>
                                        </p:tav>
                                        <p:tav tm="100000">
                                          <p:val>
                                            <p:strVal val="#ppt_h"/>
                                          </p:val>
                                        </p:tav>
                                      </p:tavLst>
                                    </p:anim>
                                    <p:animEffect transition="in" filter="fade">
                                      <p:cBhvr>
                                        <p:cTn id="9" dur="1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a:stCxn id="12" idx="4"/>
            <a:endCxn id="24" idx="4"/>
          </p:cNvCxnSpPr>
          <p:nvPr/>
        </p:nvCxnSpPr>
        <p:spPr>
          <a:xfrm>
            <a:off x="5086350" y="3087239"/>
            <a:ext cx="0" cy="42291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dirty="0" err="1" smtClean="0"/>
              <a:t>Kafka</a:t>
            </a:r>
            <a:r>
              <a:rPr lang="nl-NL" dirty="0" smtClean="0"/>
              <a:t> streams</a:t>
            </a:r>
            <a:endParaRPr lang="en-US" dirty="0"/>
          </a:p>
        </p:txBody>
      </p:sp>
      <p:sp>
        <p:nvSpPr>
          <p:cNvPr id="4" name="TextBox 3"/>
          <p:cNvSpPr txBox="1"/>
          <p:nvPr/>
        </p:nvSpPr>
        <p:spPr>
          <a:xfrm>
            <a:off x="1466942" y="2279797"/>
            <a:ext cx="938077" cy="461665"/>
          </a:xfrm>
          <a:prstGeom prst="rect">
            <a:avLst/>
          </a:prstGeom>
          <a:noFill/>
        </p:spPr>
        <p:txBody>
          <a:bodyPr wrap="none" rtlCol="0">
            <a:spAutoFit/>
          </a:bodyPr>
          <a:lstStyle/>
          <a:p>
            <a:r>
              <a:rPr lang="nl-NL" dirty="0" smtClean="0"/>
              <a:t>Topic</a:t>
            </a:r>
            <a:endParaRPr lang="en-US" dirty="0" err="1" smtClean="0"/>
          </a:p>
        </p:txBody>
      </p:sp>
      <p:sp>
        <p:nvSpPr>
          <p:cNvPr id="5" name="Rectangle 4"/>
          <p:cNvSpPr/>
          <p:nvPr/>
        </p:nvSpPr>
        <p:spPr>
          <a:xfrm>
            <a:off x="1199385" y="2677516"/>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ectangle 5"/>
          <p:cNvSpPr/>
          <p:nvPr/>
        </p:nvSpPr>
        <p:spPr>
          <a:xfrm>
            <a:off x="2417719"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Rectangle 6"/>
          <p:cNvSpPr/>
          <p:nvPr/>
        </p:nvSpPr>
        <p:spPr>
          <a:xfrm>
            <a:off x="2061257" y="2741462"/>
            <a:ext cx="305662" cy="2818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8" name="Rectangle 7"/>
          <p:cNvSpPr/>
          <p:nvPr/>
        </p:nvSpPr>
        <p:spPr>
          <a:xfrm>
            <a:off x="1704795" y="2741462"/>
            <a:ext cx="305662" cy="2818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9" name="Rectangle 8"/>
          <p:cNvSpPr/>
          <p:nvPr/>
        </p:nvSpPr>
        <p:spPr>
          <a:xfrm>
            <a:off x="1348333"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1" name="Straight Arrow Connector 10"/>
          <p:cNvCxnSpPr>
            <a:stCxn id="5" idx="3"/>
          </p:cNvCxnSpPr>
          <p:nvPr/>
        </p:nvCxnSpPr>
        <p:spPr>
          <a:xfrm>
            <a:off x="2790876" y="2903933"/>
            <a:ext cx="13493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222750" y="2741462"/>
            <a:ext cx="17272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Filter</a:t>
            </a:r>
            <a:endParaRPr lang="en-US" dirty="0"/>
          </a:p>
        </p:txBody>
      </p:sp>
      <p:sp>
        <p:nvSpPr>
          <p:cNvPr id="13" name="Oval 12"/>
          <p:cNvSpPr/>
          <p:nvPr/>
        </p:nvSpPr>
        <p:spPr>
          <a:xfrm>
            <a:off x="4038600" y="38717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Aggregate</a:t>
            </a:r>
            <a:endParaRPr lang="en-US" sz="1800" dirty="0"/>
          </a:p>
        </p:txBody>
      </p:sp>
      <p:sp>
        <p:nvSpPr>
          <p:cNvPr id="14" name="Oval 13"/>
          <p:cNvSpPr/>
          <p:nvPr/>
        </p:nvSpPr>
        <p:spPr>
          <a:xfrm>
            <a:off x="4038600" y="48877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Join</a:t>
            </a:r>
            <a:endParaRPr lang="en-US" sz="1800" dirty="0"/>
          </a:p>
        </p:txBody>
      </p:sp>
      <p:sp>
        <p:nvSpPr>
          <p:cNvPr id="15" name="TextBox 14"/>
          <p:cNvSpPr txBox="1"/>
          <p:nvPr/>
        </p:nvSpPr>
        <p:spPr>
          <a:xfrm>
            <a:off x="8312242" y="4436514"/>
            <a:ext cx="938077" cy="461665"/>
          </a:xfrm>
          <a:prstGeom prst="rect">
            <a:avLst/>
          </a:prstGeom>
          <a:noFill/>
        </p:spPr>
        <p:txBody>
          <a:bodyPr wrap="none" rtlCol="0">
            <a:spAutoFit/>
          </a:bodyPr>
          <a:lstStyle/>
          <a:p>
            <a:r>
              <a:rPr lang="nl-NL" dirty="0" smtClean="0"/>
              <a:t>Topic</a:t>
            </a:r>
            <a:endParaRPr lang="en-US" dirty="0" err="1" smtClean="0"/>
          </a:p>
        </p:txBody>
      </p:sp>
      <p:sp>
        <p:nvSpPr>
          <p:cNvPr id="16" name="Rectangle 15"/>
          <p:cNvSpPr/>
          <p:nvPr/>
        </p:nvSpPr>
        <p:spPr>
          <a:xfrm>
            <a:off x="8044685" y="4834233"/>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Rectangle 16"/>
          <p:cNvSpPr/>
          <p:nvPr/>
        </p:nvSpPr>
        <p:spPr>
          <a:xfrm>
            <a:off x="9263019"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8" name="Rectangle 17"/>
          <p:cNvSpPr/>
          <p:nvPr/>
        </p:nvSpPr>
        <p:spPr>
          <a:xfrm>
            <a:off x="8906557"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9" name="Rectangle 18"/>
          <p:cNvSpPr/>
          <p:nvPr/>
        </p:nvSpPr>
        <p:spPr>
          <a:xfrm>
            <a:off x="8550095"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Rectangle 19"/>
          <p:cNvSpPr/>
          <p:nvPr/>
        </p:nvSpPr>
        <p:spPr>
          <a:xfrm>
            <a:off x="8193633"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2" name="Straight Arrow Connector 21"/>
          <p:cNvCxnSpPr>
            <a:stCxn id="16" idx="1"/>
            <a:endCxn id="14" idx="6"/>
          </p:cNvCxnSpPr>
          <p:nvPr/>
        </p:nvCxnSpPr>
        <p:spPr>
          <a:xfrm flipH="1">
            <a:off x="6134100" y="5060650"/>
            <a:ext cx="191058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038600" y="58529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smtClean="0"/>
              <a:t>Map (</a:t>
            </a:r>
            <a:r>
              <a:rPr lang="nl-NL" sz="1800" dirty="0" err="1" smtClean="0"/>
              <a:t>Xform</a:t>
            </a:r>
            <a:r>
              <a:rPr lang="nl-NL" sz="1800" dirty="0" smtClean="0"/>
              <a:t>)</a:t>
            </a:r>
            <a:endParaRPr lang="en-US" sz="1800" dirty="0"/>
          </a:p>
        </p:txBody>
      </p:sp>
      <p:sp>
        <p:nvSpPr>
          <p:cNvPr id="24" name="Oval 23"/>
          <p:cNvSpPr/>
          <p:nvPr/>
        </p:nvSpPr>
        <p:spPr>
          <a:xfrm>
            <a:off x="4038600" y="69705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Publish</a:t>
            </a:r>
            <a:endParaRPr lang="en-US" sz="1800" dirty="0"/>
          </a:p>
        </p:txBody>
      </p:sp>
      <p:sp>
        <p:nvSpPr>
          <p:cNvPr id="29" name="TextBox 28"/>
          <p:cNvSpPr txBox="1"/>
          <p:nvPr/>
        </p:nvSpPr>
        <p:spPr>
          <a:xfrm>
            <a:off x="8327568" y="6519314"/>
            <a:ext cx="938077" cy="461665"/>
          </a:xfrm>
          <a:prstGeom prst="rect">
            <a:avLst/>
          </a:prstGeom>
          <a:noFill/>
        </p:spPr>
        <p:txBody>
          <a:bodyPr wrap="none" rtlCol="0">
            <a:spAutoFit/>
          </a:bodyPr>
          <a:lstStyle/>
          <a:p>
            <a:r>
              <a:rPr lang="nl-NL" dirty="0" smtClean="0"/>
              <a:t>Topic</a:t>
            </a:r>
            <a:endParaRPr lang="en-US" dirty="0" err="1" smtClean="0"/>
          </a:p>
        </p:txBody>
      </p:sp>
      <p:sp>
        <p:nvSpPr>
          <p:cNvPr id="30" name="Rectangle 29"/>
          <p:cNvSpPr/>
          <p:nvPr/>
        </p:nvSpPr>
        <p:spPr>
          <a:xfrm>
            <a:off x="8060011" y="6917033"/>
            <a:ext cx="3509689"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31" name="Rectangle 30"/>
          <p:cNvSpPr/>
          <p:nvPr/>
        </p:nvSpPr>
        <p:spPr>
          <a:xfrm>
            <a:off x="9331295"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2" name="Rectangle 31"/>
          <p:cNvSpPr/>
          <p:nvPr/>
        </p:nvSpPr>
        <p:spPr>
          <a:xfrm>
            <a:off x="8957183"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3" name="Rectangle 32"/>
          <p:cNvSpPr/>
          <p:nvPr/>
        </p:nvSpPr>
        <p:spPr>
          <a:xfrm>
            <a:off x="8583071"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4" name="Rectangle 33"/>
          <p:cNvSpPr/>
          <p:nvPr/>
        </p:nvSpPr>
        <p:spPr>
          <a:xfrm>
            <a:off x="8208959"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5" name="Rectangle 34"/>
          <p:cNvSpPr/>
          <p:nvPr/>
        </p:nvSpPr>
        <p:spPr>
          <a:xfrm>
            <a:off x="10079519"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6" name="Rectangle 35"/>
          <p:cNvSpPr/>
          <p:nvPr/>
        </p:nvSpPr>
        <p:spPr>
          <a:xfrm>
            <a:off x="9705407"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7" name="Rectangle 36"/>
          <p:cNvSpPr/>
          <p:nvPr/>
        </p:nvSpPr>
        <p:spPr>
          <a:xfrm>
            <a:off x="10827745"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38" name="Rectangle 37"/>
          <p:cNvSpPr/>
          <p:nvPr/>
        </p:nvSpPr>
        <p:spPr>
          <a:xfrm>
            <a:off x="10453631" y="69809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40" name="Straight Arrow Connector 39"/>
          <p:cNvCxnSpPr>
            <a:stCxn id="24" idx="6"/>
          </p:cNvCxnSpPr>
          <p:nvPr/>
        </p:nvCxnSpPr>
        <p:spPr>
          <a:xfrm flipV="1">
            <a:off x="6134100" y="7121894"/>
            <a:ext cx="2059533" cy="2155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8212581"/>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8" name="Straight Arrow Connector 27"/>
          <p:cNvCxnSpPr>
            <a:stCxn id="12" idx="4"/>
            <a:endCxn id="24" idx="4"/>
          </p:cNvCxnSpPr>
          <p:nvPr/>
        </p:nvCxnSpPr>
        <p:spPr>
          <a:xfrm>
            <a:off x="5086350" y="3087239"/>
            <a:ext cx="0" cy="460896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p:txBody>
          <a:bodyPr/>
          <a:lstStyle/>
          <a:p>
            <a:r>
              <a:rPr lang="nl-NL" dirty="0" err="1" smtClean="0"/>
              <a:t>Example</a:t>
            </a:r>
            <a:r>
              <a:rPr lang="nl-NL" dirty="0" smtClean="0"/>
              <a:t> of </a:t>
            </a:r>
            <a:r>
              <a:rPr lang="nl-NL" dirty="0" err="1" smtClean="0"/>
              <a:t>Kafka</a:t>
            </a:r>
            <a:r>
              <a:rPr lang="nl-NL" dirty="0" smtClean="0"/>
              <a:t> streams</a:t>
            </a:r>
            <a:endParaRPr lang="en-US" dirty="0"/>
          </a:p>
        </p:txBody>
      </p:sp>
      <p:sp>
        <p:nvSpPr>
          <p:cNvPr id="4" name="TextBox 3"/>
          <p:cNvSpPr txBox="1"/>
          <p:nvPr/>
        </p:nvSpPr>
        <p:spPr>
          <a:xfrm>
            <a:off x="1466942" y="2279797"/>
            <a:ext cx="938077" cy="461665"/>
          </a:xfrm>
          <a:prstGeom prst="rect">
            <a:avLst/>
          </a:prstGeom>
          <a:noFill/>
        </p:spPr>
        <p:txBody>
          <a:bodyPr wrap="none" rtlCol="0">
            <a:spAutoFit/>
          </a:bodyPr>
          <a:lstStyle/>
          <a:p>
            <a:r>
              <a:rPr lang="nl-NL" dirty="0" smtClean="0"/>
              <a:t>Topic</a:t>
            </a:r>
            <a:endParaRPr lang="en-US" dirty="0" err="1" smtClean="0"/>
          </a:p>
        </p:txBody>
      </p:sp>
      <p:sp>
        <p:nvSpPr>
          <p:cNvPr id="5" name="Rectangle 4"/>
          <p:cNvSpPr/>
          <p:nvPr/>
        </p:nvSpPr>
        <p:spPr>
          <a:xfrm>
            <a:off x="1199385" y="2677516"/>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6" name="Rectangle 5"/>
          <p:cNvSpPr/>
          <p:nvPr/>
        </p:nvSpPr>
        <p:spPr>
          <a:xfrm>
            <a:off x="2417719"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 name="Rectangle 6"/>
          <p:cNvSpPr/>
          <p:nvPr/>
        </p:nvSpPr>
        <p:spPr>
          <a:xfrm>
            <a:off x="2061257"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ectangle 7"/>
          <p:cNvSpPr/>
          <p:nvPr/>
        </p:nvSpPr>
        <p:spPr>
          <a:xfrm>
            <a:off x="1704795"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ectangle 8"/>
          <p:cNvSpPr/>
          <p:nvPr/>
        </p:nvSpPr>
        <p:spPr>
          <a:xfrm>
            <a:off x="1348333" y="2741462"/>
            <a:ext cx="305662" cy="281831"/>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1" name="Straight Arrow Connector 10"/>
          <p:cNvCxnSpPr>
            <a:stCxn id="5" idx="3"/>
          </p:cNvCxnSpPr>
          <p:nvPr/>
        </p:nvCxnSpPr>
        <p:spPr>
          <a:xfrm>
            <a:off x="2790876" y="2903933"/>
            <a:ext cx="134932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Oval 11"/>
          <p:cNvSpPr/>
          <p:nvPr/>
        </p:nvSpPr>
        <p:spPr>
          <a:xfrm>
            <a:off x="4222750" y="2741462"/>
            <a:ext cx="17272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groupBy</a:t>
            </a:r>
            <a:endParaRPr lang="en-US" sz="1800" dirty="0"/>
          </a:p>
        </p:txBody>
      </p:sp>
      <p:sp>
        <p:nvSpPr>
          <p:cNvPr id="13" name="Oval 12"/>
          <p:cNvSpPr/>
          <p:nvPr/>
        </p:nvSpPr>
        <p:spPr>
          <a:xfrm>
            <a:off x="3859645" y="3871762"/>
            <a:ext cx="24257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err="1" smtClean="0"/>
              <a:t>Aggregate</a:t>
            </a:r>
            <a:endParaRPr lang="en-US" sz="1600" dirty="0"/>
          </a:p>
        </p:txBody>
      </p:sp>
      <p:sp>
        <p:nvSpPr>
          <p:cNvPr id="14" name="Oval 13"/>
          <p:cNvSpPr/>
          <p:nvPr/>
        </p:nvSpPr>
        <p:spPr>
          <a:xfrm>
            <a:off x="4038600" y="48877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Join</a:t>
            </a:r>
            <a:endParaRPr lang="en-US" sz="1800" dirty="0"/>
          </a:p>
        </p:txBody>
      </p:sp>
      <p:sp>
        <p:nvSpPr>
          <p:cNvPr id="15" name="TextBox 14"/>
          <p:cNvSpPr txBox="1"/>
          <p:nvPr/>
        </p:nvSpPr>
        <p:spPr>
          <a:xfrm>
            <a:off x="8312242" y="4436514"/>
            <a:ext cx="938077" cy="461665"/>
          </a:xfrm>
          <a:prstGeom prst="rect">
            <a:avLst/>
          </a:prstGeom>
          <a:noFill/>
        </p:spPr>
        <p:txBody>
          <a:bodyPr wrap="none" rtlCol="0">
            <a:spAutoFit/>
          </a:bodyPr>
          <a:lstStyle/>
          <a:p>
            <a:r>
              <a:rPr lang="nl-NL" dirty="0" smtClean="0"/>
              <a:t>Topic</a:t>
            </a:r>
            <a:endParaRPr lang="en-US" dirty="0" err="1" smtClean="0"/>
          </a:p>
        </p:txBody>
      </p:sp>
      <p:sp>
        <p:nvSpPr>
          <p:cNvPr id="16" name="Rectangle 15"/>
          <p:cNvSpPr/>
          <p:nvPr/>
        </p:nvSpPr>
        <p:spPr>
          <a:xfrm>
            <a:off x="8044685" y="4834233"/>
            <a:ext cx="1591491"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17" name="Rectangle 16"/>
          <p:cNvSpPr/>
          <p:nvPr/>
        </p:nvSpPr>
        <p:spPr>
          <a:xfrm>
            <a:off x="9263019"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8" name="Rectangle 17"/>
          <p:cNvSpPr/>
          <p:nvPr/>
        </p:nvSpPr>
        <p:spPr>
          <a:xfrm>
            <a:off x="8906557"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19" name="Rectangle 18"/>
          <p:cNvSpPr/>
          <p:nvPr/>
        </p:nvSpPr>
        <p:spPr>
          <a:xfrm>
            <a:off x="8550095"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0" name="Rectangle 19"/>
          <p:cNvSpPr/>
          <p:nvPr/>
        </p:nvSpPr>
        <p:spPr>
          <a:xfrm>
            <a:off x="8193633" y="4898179"/>
            <a:ext cx="305662" cy="281831"/>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cxnSp>
        <p:nvCxnSpPr>
          <p:cNvPr id="22" name="Straight Arrow Connector 21"/>
          <p:cNvCxnSpPr>
            <a:stCxn id="16" idx="1"/>
            <a:endCxn id="14" idx="6"/>
          </p:cNvCxnSpPr>
          <p:nvPr/>
        </p:nvCxnSpPr>
        <p:spPr>
          <a:xfrm flipH="1">
            <a:off x="6134100" y="5060650"/>
            <a:ext cx="1910585"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4038600" y="5852962"/>
            <a:ext cx="2095500" cy="34577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smtClean="0"/>
              <a:t>Map (</a:t>
            </a:r>
            <a:r>
              <a:rPr lang="nl-NL" sz="1800" dirty="0" err="1" smtClean="0"/>
              <a:t>Xform</a:t>
            </a:r>
            <a:r>
              <a:rPr lang="nl-NL" sz="1800" dirty="0" smtClean="0"/>
              <a:t>)</a:t>
            </a:r>
            <a:endParaRPr lang="en-US" sz="1800" dirty="0"/>
          </a:p>
        </p:txBody>
      </p:sp>
      <p:sp>
        <p:nvSpPr>
          <p:cNvPr id="24" name="Oval 23"/>
          <p:cNvSpPr/>
          <p:nvPr/>
        </p:nvSpPr>
        <p:spPr>
          <a:xfrm>
            <a:off x="4038600" y="6970562"/>
            <a:ext cx="2095500" cy="7256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smtClean="0"/>
              <a:t>Publish</a:t>
            </a:r>
            <a:endParaRPr lang="en-US" sz="1800" dirty="0"/>
          </a:p>
        </p:txBody>
      </p:sp>
      <p:sp>
        <p:nvSpPr>
          <p:cNvPr id="3" name="Rounded Rectangle 2"/>
          <p:cNvSpPr/>
          <p:nvPr/>
        </p:nvSpPr>
        <p:spPr>
          <a:xfrm>
            <a:off x="444500" y="3416300"/>
            <a:ext cx="2641600" cy="147146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dirty="0" err="1" smtClean="0"/>
              <a:t>TweetMessage</a:t>
            </a:r>
            <a:endParaRPr lang="nl-NL" dirty="0" smtClean="0"/>
          </a:p>
          <a:p>
            <a:pPr algn="ctr"/>
            <a:r>
              <a:rPr lang="nl-NL" sz="1800" dirty="0" smtClean="0"/>
              <a:t>Conference</a:t>
            </a:r>
          </a:p>
          <a:p>
            <a:pPr algn="ctr"/>
            <a:r>
              <a:rPr lang="nl-NL" sz="1800" dirty="0" err="1" smtClean="0"/>
              <a:t>Text</a:t>
            </a:r>
            <a:endParaRPr lang="nl-NL" sz="1800" dirty="0" smtClean="0"/>
          </a:p>
          <a:p>
            <a:pPr algn="ctr"/>
            <a:r>
              <a:rPr lang="nl-NL" sz="1800" dirty="0" smtClean="0"/>
              <a:t>Author</a:t>
            </a:r>
          </a:p>
          <a:p>
            <a:pPr algn="ctr"/>
            <a:r>
              <a:rPr lang="en-US" sz="1800" dirty="0" err="1" smtClean="0"/>
              <a:t>Hastag</a:t>
            </a:r>
            <a:endParaRPr lang="en-US" sz="1800" dirty="0"/>
          </a:p>
        </p:txBody>
      </p:sp>
      <p:sp>
        <p:nvSpPr>
          <p:cNvPr id="10" name="Rectangular Callout 9"/>
          <p:cNvSpPr/>
          <p:nvPr/>
        </p:nvSpPr>
        <p:spPr>
          <a:xfrm>
            <a:off x="6565900" y="2184400"/>
            <a:ext cx="3139507" cy="603519"/>
          </a:xfrm>
          <a:prstGeom prst="wedgeRectCallout">
            <a:avLst>
              <a:gd name="adj1" fmla="val -77890"/>
              <a:gd name="adj2" fmla="val 65826"/>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smtClean="0">
                <a:solidFill>
                  <a:schemeClr val="tx2"/>
                </a:solidFill>
              </a:rPr>
              <a:t>Set Conference as </a:t>
            </a:r>
            <a:r>
              <a:rPr lang="nl-NL" sz="2000" dirty="0" err="1" smtClean="0">
                <a:solidFill>
                  <a:schemeClr val="tx2"/>
                </a:solidFill>
              </a:rPr>
              <a:t>key</a:t>
            </a:r>
            <a:endParaRPr lang="en-US" sz="2000" dirty="0">
              <a:solidFill>
                <a:schemeClr val="tx2"/>
              </a:solidFill>
            </a:endParaRPr>
          </a:p>
        </p:txBody>
      </p:sp>
      <p:sp>
        <p:nvSpPr>
          <p:cNvPr id="39" name="Rectangular Callout 38"/>
          <p:cNvSpPr/>
          <p:nvPr/>
        </p:nvSpPr>
        <p:spPr>
          <a:xfrm>
            <a:off x="7058890" y="3161137"/>
            <a:ext cx="4074517" cy="838893"/>
          </a:xfrm>
          <a:prstGeom prst="wedgeRectCallout">
            <a:avLst>
              <a:gd name="adj1" fmla="val -80686"/>
              <a:gd name="adj2" fmla="val 5314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err="1" smtClean="0">
                <a:solidFill>
                  <a:schemeClr val="tx2"/>
                </a:solidFill>
              </a:rPr>
              <a:t>Sum</a:t>
            </a:r>
            <a:r>
              <a:rPr lang="nl-NL" sz="2000" dirty="0" smtClean="0">
                <a:solidFill>
                  <a:schemeClr val="tx2"/>
                </a:solidFill>
              </a:rPr>
              <a:t>/</a:t>
            </a:r>
            <a:r>
              <a:rPr lang="nl-NL" sz="2000" dirty="0" err="1" smtClean="0">
                <a:solidFill>
                  <a:schemeClr val="tx2"/>
                </a:solidFill>
              </a:rPr>
              <a:t>Avg</a:t>
            </a:r>
            <a:r>
              <a:rPr lang="nl-NL" sz="2000" dirty="0" smtClean="0">
                <a:solidFill>
                  <a:schemeClr val="tx2"/>
                </a:solidFill>
              </a:rPr>
              <a:t>/Top3 </a:t>
            </a:r>
            <a:r>
              <a:rPr lang="nl-NL" sz="2000" dirty="0" err="1" smtClean="0">
                <a:solidFill>
                  <a:schemeClr val="tx2"/>
                </a:solidFill>
              </a:rPr>
              <a:t>by</a:t>
            </a:r>
            <a:r>
              <a:rPr lang="nl-NL" sz="2000" dirty="0" smtClean="0">
                <a:solidFill>
                  <a:schemeClr val="tx2"/>
                </a:solidFill>
              </a:rPr>
              <a:t> </a:t>
            </a:r>
            <a:r>
              <a:rPr lang="nl-NL" sz="2000" dirty="0" err="1" smtClean="0">
                <a:solidFill>
                  <a:schemeClr val="tx2"/>
                </a:solidFill>
              </a:rPr>
              <a:t>key</a:t>
            </a:r>
            <a:r>
              <a:rPr lang="nl-NL" sz="2000" dirty="0" smtClean="0">
                <a:solidFill>
                  <a:schemeClr val="tx2"/>
                </a:solidFill>
              </a:rPr>
              <a:t> (==conference)</a:t>
            </a:r>
            <a:endParaRPr lang="en-US" sz="2000" dirty="0">
              <a:solidFill>
                <a:schemeClr val="tx2"/>
              </a:solidFill>
            </a:endParaRPr>
          </a:p>
        </p:txBody>
      </p:sp>
      <p:sp>
        <p:nvSpPr>
          <p:cNvPr id="41" name="Rectangular Callout 40"/>
          <p:cNvSpPr/>
          <p:nvPr/>
        </p:nvSpPr>
        <p:spPr>
          <a:xfrm>
            <a:off x="2010457" y="6917033"/>
            <a:ext cx="1651571" cy="545154"/>
          </a:xfrm>
          <a:prstGeom prst="wedgeRectCallout">
            <a:avLst>
              <a:gd name="adj1" fmla="val 84924"/>
              <a:gd name="adj2" fmla="val 42819"/>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smtClean="0">
                <a:solidFill>
                  <a:schemeClr val="tx2"/>
                </a:solidFill>
              </a:rPr>
              <a:t>As JSON</a:t>
            </a:r>
            <a:endParaRPr lang="en-US" sz="2000" dirty="0">
              <a:solidFill>
                <a:schemeClr val="tx2"/>
              </a:solidFill>
            </a:endParaRPr>
          </a:p>
        </p:txBody>
      </p:sp>
      <p:sp>
        <p:nvSpPr>
          <p:cNvPr id="42" name="Rectangular Callout 41"/>
          <p:cNvSpPr/>
          <p:nvPr/>
        </p:nvSpPr>
        <p:spPr>
          <a:xfrm>
            <a:off x="1199385" y="5486176"/>
            <a:ext cx="2441672" cy="927323"/>
          </a:xfrm>
          <a:prstGeom prst="wedgeRectCallout">
            <a:avLst>
              <a:gd name="adj1" fmla="val 73481"/>
              <a:gd name="adj2" fmla="val 5842"/>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smtClean="0">
                <a:solidFill>
                  <a:schemeClr val="tx2"/>
                </a:solidFill>
              </a:rPr>
              <a:t>Round aggregate to nearest 100</a:t>
            </a:r>
            <a:endParaRPr lang="en-US" sz="2000" dirty="0">
              <a:solidFill>
                <a:schemeClr val="tx2"/>
              </a:solidFill>
            </a:endParaRPr>
          </a:p>
        </p:txBody>
      </p:sp>
      <p:sp>
        <p:nvSpPr>
          <p:cNvPr id="43" name="Rectangular Callout 42"/>
          <p:cNvSpPr/>
          <p:nvPr/>
        </p:nvSpPr>
        <p:spPr>
          <a:xfrm>
            <a:off x="10301623" y="4783049"/>
            <a:ext cx="2666232" cy="545154"/>
          </a:xfrm>
          <a:prstGeom prst="wedgeRectCallout">
            <a:avLst>
              <a:gd name="adj1" fmla="val -77791"/>
              <a:gd name="adj2" fmla="val 1444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nl-NL" sz="2000" dirty="0" err="1" smtClean="0">
                <a:solidFill>
                  <a:schemeClr val="tx2"/>
                </a:solidFill>
              </a:rPr>
              <a:t>Latest</a:t>
            </a:r>
            <a:r>
              <a:rPr lang="nl-NL" sz="2000" dirty="0" smtClean="0">
                <a:solidFill>
                  <a:schemeClr val="tx2"/>
                </a:solidFill>
              </a:rPr>
              <a:t> Conference Details</a:t>
            </a:r>
            <a:endParaRPr lang="en-US" sz="2000" dirty="0">
              <a:solidFill>
                <a:schemeClr val="tx2"/>
              </a:solidFill>
            </a:endParaRPr>
          </a:p>
        </p:txBody>
      </p:sp>
      <p:sp>
        <p:nvSpPr>
          <p:cNvPr id="44" name="TextBox 43"/>
          <p:cNvSpPr txBox="1"/>
          <p:nvPr/>
        </p:nvSpPr>
        <p:spPr>
          <a:xfrm>
            <a:off x="8030256" y="7479101"/>
            <a:ext cx="4944174" cy="461665"/>
          </a:xfrm>
          <a:prstGeom prst="rect">
            <a:avLst/>
          </a:prstGeom>
          <a:noFill/>
        </p:spPr>
        <p:txBody>
          <a:bodyPr wrap="none" rtlCol="0">
            <a:spAutoFit/>
          </a:bodyPr>
          <a:lstStyle/>
          <a:p>
            <a:r>
              <a:rPr lang="nl-NL" dirty="0" smtClean="0"/>
              <a:t>Topic: </a:t>
            </a:r>
            <a:r>
              <a:rPr lang="nl-NL" dirty="0" err="1" smtClean="0"/>
              <a:t>CountTweetsPerConference</a:t>
            </a:r>
            <a:endParaRPr lang="en-US" dirty="0" err="1" smtClean="0"/>
          </a:p>
        </p:txBody>
      </p:sp>
      <p:sp>
        <p:nvSpPr>
          <p:cNvPr id="45" name="Rectangle 44"/>
          <p:cNvSpPr/>
          <p:nvPr/>
        </p:nvSpPr>
        <p:spPr>
          <a:xfrm>
            <a:off x="8060011" y="7920333"/>
            <a:ext cx="3509689" cy="452834"/>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46" name="Rectangle 45"/>
          <p:cNvSpPr/>
          <p:nvPr/>
        </p:nvSpPr>
        <p:spPr>
          <a:xfrm>
            <a:off x="9331295"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7" name="Rectangle 46"/>
          <p:cNvSpPr/>
          <p:nvPr/>
        </p:nvSpPr>
        <p:spPr>
          <a:xfrm>
            <a:off x="8957183"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8" name="Rectangle 47"/>
          <p:cNvSpPr/>
          <p:nvPr/>
        </p:nvSpPr>
        <p:spPr>
          <a:xfrm>
            <a:off x="8583071"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49" name="Rectangle 48"/>
          <p:cNvSpPr/>
          <p:nvPr/>
        </p:nvSpPr>
        <p:spPr>
          <a:xfrm>
            <a:off x="8208959"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0" name="Rectangle 49"/>
          <p:cNvSpPr/>
          <p:nvPr/>
        </p:nvSpPr>
        <p:spPr>
          <a:xfrm>
            <a:off x="10079519"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1" name="Rectangle 50"/>
          <p:cNvSpPr/>
          <p:nvPr/>
        </p:nvSpPr>
        <p:spPr>
          <a:xfrm>
            <a:off x="9705407"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2" name="Rectangle 51"/>
          <p:cNvSpPr/>
          <p:nvPr/>
        </p:nvSpPr>
        <p:spPr>
          <a:xfrm>
            <a:off x="10827745"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sp>
        <p:nvSpPr>
          <p:cNvPr id="53" name="Rectangle 52"/>
          <p:cNvSpPr/>
          <p:nvPr/>
        </p:nvSpPr>
        <p:spPr>
          <a:xfrm>
            <a:off x="10453631" y="7984279"/>
            <a:ext cx="305662" cy="281831"/>
          </a:xfrm>
          <a:prstGeom prst="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a:p>
        </p:txBody>
      </p:sp>
      <p:cxnSp>
        <p:nvCxnSpPr>
          <p:cNvPr id="54" name="Straight Arrow Connector 53"/>
          <p:cNvCxnSpPr/>
          <p:nvPr/>
        </p:nvCxnSpPr>
        <p:spPr>
          <a:xfrm>
            <a:off x="6134100" y="7333381"/>
            <a:ext cx="2059533" cy="79181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Rectangular Callout 39"/>
          <p:cNvSpPr/>
          <p:nvPr/>
        </p:nvSpPr>
        <p:spPr>
          <a:xfrm>
            <a:off x="6323775" y="4072890"/>
            <a:ext cx="3597498" cy="466373"/>
          </a:xfrm>
          <a:prstGeom prst="wedgeRectCallout">
            <a:avLst>
              <a:gd name="adj1" fmla="val -66313"/>
              <a:gd name="adj2" fmla="val -3896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000" dirty="0" smtClean="0">
                <a:solidFill>
                  <a:schemeClr val="tx2"/>
                </a:solidFill>
              </a:rPr>
              <a:t>and possibly per time window</a:t>
            </a:r>
            <a:endParaRPr lang="en-US" sz="2000" dirty="0">
              <a:solidFill>
                <a:schemeClr val="tx2"/>
              </a:solidFill>
            </a:endParaRPr>
          </a:p>
        </p:txBody>
      </p:sp>
    </p:spTree>
    <p:extLst>
      <p:ext uri="{BB962C8B-B14F-4D97-AF65-F5344CB8AC3E}">
        <p14:creationId xmlns:p14="http://schemas.microsoft.com/office/powerpoint/2010/main" val="3881459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5"/>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p:bldP spid="16" grpId="0" animBg="1"/>
      <p:bldP spid="17" grpId="0" animBg="1"/>
      <p:bldP spid="18" grpId="0" animBg="1"/>
      <p:bldP spid="19" grpId="0" animBg="1"/>
      <p:bldP spid="20" grpId="0" animBg="1"/>
      <p:bldP spid="23" grpId="0" animBg="1"/>
      <p:bldP spid="24" grpId="0" animBg="1"/>
      <p:bldP spid="10" grpId="0" animBg="1"/>
      <p:bldP spid="39" grpId="0" animBg="1"/>
      <p:bldP spid="41" grpId="0" animBg="1"/>
      <p:bldP spid="42" grpId="0" animBg="1"/>
      <p:bldP spid="43" grpId="0" animBg="1"/>
      <p:bldP spid="44" grpId="0"/>
      <p:bldP spid="45" grpId="0" animBg="1"/>
      <p:bldP spid="46" grpId="0" animBg="1"/>
      <p:bldP spid="47" grpId="0" animBg="1"/>
      <p:bldP spid="48" grpId="0" animBg="1"/>
      <p:bldP spid="49" grpId="0" animBg="1"/>
      <p:bldP spid="50" grpId="0" animBg="1"/>
      <p:bldP spid="51" grpId="0" animBg="1"/>
      <p:bldP spid="52" grpId="0" animBg="1"/>
      <p:bldP spid="53" grpId="0" animBg="1"/>
      <p:bldP spid="4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 Kafka Streams capabilities to any Java application</a:t>
            </a:r>
            <a:endParaRPr lang="nl-NL" dirty="0"/>
          </a:p>
        </p:txBody>
      </p:sp>
      <p:sp>
        <p:nvSpPr>
          <p:cNvPr id="4" name="Text Placeholder 3"/>
          <p:cNvSpPr>
            <a:spLocks noGrp="1"/>
          </p:cNvSpPr>
          <p:nvPr>
            <p:ph type="body" sz="quarter" idx="10"/>
          </p:nvPr>
        </p:nvSpPr>
        <p:spPr/>
        <p:txBody>
          <a:bodyPr/>
          <a:lstStyle/>
          <a:p>
            <a:r>
              <a:rPr lang="en-US" dirty="0" smtClean="0"/>
              <a:t>Add Maven Dependency</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Connect to Kafka Cluster</a:t>
            </a:r>
          </a:p>
          <a:p>
            <a:r>
              <a:rPr lang="en-US" dirty="0" smtClean="0"/>
              <a:t>Compose &amp; Execute Kafka Streams logic</a:t>
            </a:r>
            <a:endParaRPr lang="nl-NL" dirty="0"/>
          </a:p>
        </p:txBody>
      </p:sp>
      <p:pic>
        <p:nvPicPr>
          <p:cNvPr id="3" name="Picture 2"/>
          <p:cNvPicPr>
            <a:picLocks noChangeAspect="1"/>
          </p:cNvPicPr>
          <p:nvPr/>
        </p:nvPicPr>
        <p:blipFill>
          <a:blip r:embed="rId2"/>
          <a:stretch>
            <a:fillRect/>
          </a:stretch>
        </p:blipFill>
        <p:spPr>
          <a:xfrm>
            <a:off x="6842760" y="2603501"/>
            <a:ext cx="9487198" cy="238771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355328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Kafka streams – </a:t>
            </a:r>
            <a:br>
              <a:rPr lang="en-US" dirty="0" smtClean="0"/>
            </a:br>
            <a:r>
              <a:rPr lang="en-US" dirty="0" smtClean="0"/>
              <a:t>running count tweets per conference</a:t>
            </a:r>
            <a:endParaRPr lang="nl-NL" dirty="0"/>
          </a:p>
        </p:txBody>
      </p:sp>
      <p:pic>
        <p:nvPicPr>
          <p:cNvPr id="4" name="Picture 3"/>
          <p:cNvPicPr>
            <a:picLocks noChangeAspect="1"/>
          </p:cNvPicPr>
          <p:nvPr/>
        </p:nvPicPr>
        <p:blipFill>
          <a:blip r:embed="rId2"/>
          <a:stretch>
            <a:fillRect/>
          </a:stretch>
        </p:blipFill>
        <p:spPr>
          <a:xfrm>
            <a:off x="1119060" y="2464880"/>
            <a:ext cx="15880874" cy="5429439"/>
          </a:xfrm>
          <a:prstGeom prst="rect">
            <a:avLst/>
          </a:prstGeom>
        </p:spPr>
      </p:pic>
    </p:spTree>
    <p:extLst>
      <p:ext uri="{BB962C8B-B14F-4D97-AF65-F5344CB8AC3E}">
        <p14:creationId xmlns:p14="http://schemas.microsoft.com/office/powerpoint/2010/main" val="212500784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521309" cy="1346288"/>
          </a:xfrm>
        </p:spPr>
        <p:txBody>
          <a:bodyPr/>
          <a:lstStyle/>
          <a:p>
            <a:r>
              <a:rPr lang="en-US" dirty="0" smtClean="0"/>
              <a:t>Wouldn’t it be nice if you could just do</a:t>
            </a:r>
            <a:endParaRPr lang="nl-NL" dirty="0"/>
          </a:p>
        </p:txBody>
      </p:sp>
      <p:sp>
        <p:nvSpPr>
          <p:cNvPr id="3" name="Rectangle 2"/>
          <p:cNvSpPr/>
          <p:nvPr/>
        </p:nvSpPr>
        <p:spPr>
          <a:xfrm>
            <a:off x="1098484" y="2606040"/>
            <a:ext cx="14279879" cy="397764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4400" dirty="0">
                <a:latin typeface="Lucida Console" panose="020B0609040504020204" pitchFamily="49" charset="0"/>
              </a:rPr>
              <a:t>select </a:t>
            </a:r>
            <a:r>
              <a:rPr lang="en-US" sz="4400" dirty="0" err="1" smtClean="0">
                <a:latin typeface="Lucida Console" panose="020B0609040504020204" pitchFamily="49" charset="0"/>
              </a:rPr>
              <a:t>tagFilter</a:t>
            </a:r>
            <a:endParaRPr lang="en-US" sz="4400" dirty="0" smtClean="0">
              <a:latin typeface="Lucida Console" panose="020B0609040504020204" pitchFamily="49" charset="0"/>
            </a:endParaRPr>
          </a:p>
          <a:p>
            <a:r>
              <a:rPr lang="en-US" sz="4400" dirty="0" smtClean="0">
                <a:latin typeface="Lucida Console" panose="020B0609040504020204" pitchFamily="49" charset="0"/>
              </a:rPr>
              <a:t>,      count</a:t>
            </a:r>
            <a:r>
              <a:rPr lang="en-US" sz="4400" dirty="0">
                <a:latin typeface="Lucida Console" panose="020B0609040504020204" pitchFamily="49" charset="0"/>
              </a:rPr>
              <a:t>(*) as </a:t>
            </a:r>
            <a:r>
              <a:rPr lang="en-US" sz="4400" dirty="0" err="1" smtClean="0">
                <a:latin typeface="Lucida Console" panose="020B0609040504020204" pitchFamily="49" charset="0"/>
              </a:rPr>
              <a:t>tag_cnt</a:t>
            </a:r>
            <a:endParaRPr lang="en-US" sz="4400" dirty="0">
              <a:latin typeface="Lucida Console" panose="020B0609040504020204" pitchFamily="49" charset="0"/>
            </a:endParaRPr>
          </a:p>
          <a:p>
            <a:r>
              <a:rPr lang="en-US" sz="4400" dirty="0">
                <a:latin typeface="Lucida Console" panose="020B0609040504020204" pitchFamily="49" charset="0"/>
              </a:rPr>
              <a:t>from </a:t>
            </a:r>
            <a:r>
              <a:rPr lang="en-US" sz="4400" dirty="0" smtClean="0">
                <a:latin typeface="Lucida Console" panose="020B0609040504020204" pitchFamily="49" charset="0"/>
              </a:rPr>
              <a:t>  tweets </a:t>
            </a:r>
          </a:p>
          <a:p>
            <a:r>
              <a:rPr lang="en-US" sz="4400" dirty="0" smtClean="0">
                <a:latin typeface="Lucida Console" panose="020B0609040504020204" pitchFamily="49" charset="0"/>
              </a:rPr>
              <a:t>WINDOW </a:t>
            </a:r>
            <a:r>
              <a:rPr lang="en-US" sz="4400" dirty="0">
                <a:latin typeface="Lucida Console" panose="020B0609040504020204" pitchFamily="49" charset="0"/>
              </a:rPr>
              <a:t>HOPPING </a:t>
            </a:r>
            <a:r>
              <a:rPr lang="en-US" sz="4400" dirty="0" smtClean="0">
                <a:latin typeface="Lucida Console" panose="020B0609040504020204" pitchFamily="49" charset="0"/>
              </a:rPr>
              <a:t>( SIZE </a:t>
            </a:r>
            <a:r>
              <a:rPr lang="en-US" sz="4400" dirty="0">
                <a:latin typeface="Lucida Console" panose="020B0609040504020204" pitchFamily="49" charset="0"/>
              </a:rPr>
              <a:t>250 </a:t>
            </a:r>
            <a:r>
              <a:rPr lang="en-US" sz="4400" dirty="0" smtClean="0">
                <a:latin typeface="Lucida Console" panose="020B0609040504020204" pitchFamily="49" charset="0"/>
              </a:rPr>
              <a:t>seconds</a:t>
            </a:r>
            <a:br>
              <a:rPr lang="en-US" sz="4400" dirty="0" smtClean="0">
                <a:latin typeface="Lucida Console" panose="020B0609040504020204" pitchFamily="49" charset="0"/>
              </a:rPr>
            </a:br>
            <a:r>
              <a:rPr lang="en-US" sz="4400" dirty="0" smtClean="0">
                <a:latin typeface="Lucida Console" panose="020B0609040504020204" pitchFamily="49" charset="0"/>
              </a:rPr>
              <a:t>               , </a:t>
            </a:r>
            <a:r>
              <a:rPr lang="en-US" sz="4400" dirty="0">
                <a:latin typeface="Lucida Console" panose="020B0609040504020204" pitchFamily="49" charset="0"/>
              </a:rPr>
              <a:t>ADVANCE BY 10 SECONDS</a:t>
            </a:r>
            <a:r>
              <a:rPr lang="en-US" sz="4400" dirty="0" smtClean="0">
                <a:latin typeface="Lucida Console" panose="020B0609040504020204" pitchFamily="49" charset="0"/>
              </a:rPr>
              <a:t>)</a:t>
            </a:r>
            <a:endParaRPr lang="en-US" sz="4400" dirty="0">
              <a:latin typeface="Lucida Console" panose="020B0609040504020204" pitchFamily="49" charset="0"/>
            </a:endParaRPr>
          </a:p>
          <a:p>
            <a:r>
              <a:rPr lang="en-US" sz="4400" dirty="0" smtClean="0">
                <a:latin typeface="Lucida Console" panose="020B0609040504020204" pitchFamily="49" charset="0"/>
              </a:rPr>
              <a:t>group </a:t>
            </a:r>
            <a:r>
              <a:rPr lang="en-US" sz="4400" dirty="0">
                <a:latin typeface="Lucida Console" panose="020B0609040504020204" pitchFamily="49" charset="0"/>
              </a:rPr>
              <a:t>by </a:t>
            </a:r>
            <a:r>
              <a:rPr lang="en-US" sz="4400" dirty="0" err="1" smtClean="0">
                <a:latin typeface="Lucida Console" panose="020B0609040504020204" pitchFamily="49" charset="0"/>
              </a:rPr>
              <a:t>tagFilter</a:t>
            </a:r>
            <a:endParaRPr lang="en-US" sz="4400" dirty="0">
              <a:latin typeface="Lucida Console" panose="020B0609040504020204" pitchFamily="49" charset="0"/>
            </a:endParaRPr>
          </a:p>
        </p:txBody>
      </p:sp>
      <p:pic>
        <p:nvPicPr>
          <p:cNvPr id="6" name="Snagit_PPT51E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9079" y="6328283"/>
            <a:ext cx="1585097" cy="2918713"/>
          </a:xfrm>
          <a:prstGeom prst="rect">
            <a:avLst/>
          </a:prstGeom>
        </p:spPr>
      </p:pic>
    </p:spTree>
    <p:extLst>
      <p:ext uri="{BB962C8B-B14F-4D97-AF65-F5344CB8AC3E}">
        <p14:creationId xmlns:p14="http://schemas.microsoft.com/office/powerpoint/2010/main" val="244804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KSQL – Continuous Queries – processing event streams like tables</a:t>
            </a:r>
            <a:endParaRPr lang="nl-NL" dirty="0"/>
          </a:p>
        </p:txBody>
      </p:sp>
      <p:sp>
        <p:nvSpPr>
          <p:cNvPr id="5" name="Text Placeholder 4"/>
          <p:cNvSpPr>
            <a:spLocks noGrp="1"/>
          </p:cNvSpPr>
          <p:nvPr>
            <p:ph type="body" sz="quarter" idx="10"/>
          </p:nvPr>
        </p:nvSpPr>
        <p:spPr>
          <a:xfrm>
            <a:off x="1918044" y="5654040"/>
            <a:ext cx="11942763" cy="1747520"/>
          </a:xfrm>
        </p:spPr>
        <p:txBody>
          <a:bodyPr/>
          <a:lstStyle/>
          <a:p>
            <a:r>
              <a:rPr lang="en-US" dirty="0" smtClean="0"/>
              <a:t>Transform, Filter, Join, Aggregate, (time) Window on Event Streams</a:t>
            </a:r>
          </a:p>
          <a:p>
            <a:r>
              <a:rPr lang="en-US" dirty="0" smtClean="0"/>
              <a:t>Results are produced as regular Kafka Events</a:t>
            </a:r>
            <a:endParaRPr lang="nl-NL" dirty="0"/>
          </a:p>
        </p:txBody>
      </p:sp>
      <p:pic>
        <p:nvPicPr>
          <p:cNvPr id="3" name="Picture 2"/>
          <p:cNvPicPr>
            <a:picLocks noChangeAspect="1"/>
          </p:cNvPicPr>
          <p:nvPr/>
        </p:nvPicPr>
        <p:blipFill>
          <a:blip r:embed="rId2"/>
          <a:stretch>
            <a:fillRect/>
          </a:stretch>
        </p:blipFill>
        <p:spPr>
          <a:xfrm>
            <a:off x="1720232" y="3089814"/>
            <a:ext cx="10577477" cy="2202371"/>
          </a:xfrm>
          <a:prstGeom prst="rect">
            <a:avLst/>
          </a:prstGeom>
        </p:spPr>
      </p:pic>
      <p:pic>
        <p:nvPicPr>
          <p:cNvPr id="4" name="Snagit_PPT51E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203681" y="353001"/>
            <a:ext cx="2682376" cy="4939184"/>
          </a:xfrm>
          <a:prstGeom prst="rect">
            <a:avLst/>
          </a:prstGeom>
        </p:spPr>
      </p:pic>
      <p:pic>
        <p:nvPicPr>
          <p:cNvPr id="6" name="Picture 5"/>
          <p:cNvPicPr>
            <a:picLocks noChangeAspect="1"/>
          </p:cNvPicPr>
          <p:nvPr/>
        </p:nvPicPr>
        <p:blipFill>
          <a:blip r:embed="rId4"/>
          <a:stretch>
            <a:fillRect/>
          </a:stretch>
        </p:blipFill>
        <p:spPr>
          <a:xfrm>
            <a:off x="11110210" y="6313241"/>
            <a:ext cx="4221230" cy="2704226"/>
          </a:xfrm>
          <a:prstGeom prst="rect">
            <a:avLst/>
          </a:prstGeom>
        </p:spPr>
      </p:pic>
    </p:spTree>
    <p:extLst>
      <p:ext uri="{BB962C8B-B14F-4D97-AF65-F5344CB8AC3E}">
        <p14:creationId xmlns:p14="http://schemas.microsoft.com/office/powerpoint/2010/main" val="912881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tweet Count Through KSQL</a:t>
            </a:r>
            <a:endParaRPr lang="nl-NL" dirty="0"/>
          </a:p>
        </p:txBody>
      </p:sp>
      <p:pic>
        <p:nvPicPr>
          <p:cNvPr id="4" name="Picture 3"/>
          <p:cNvPicPr>
            <a:picLocks noChangeAspect="1"/>
          </p:cNvPicPr>
          <p:nvPr/>
        </p:nvPicPr>
        <p:blipFill>
          <a:blip r:embed="rId2"/>
          <a:stretch>
            <a:fillRect/>
          </a:stretch>
        </p:blipFill>
        <p:spPr>
          <a:xfrm>
            <a:off x="977771" y="3458103"/>
            <a:ext cx="16094635" cy="4873098"/>
          </a:xfrm>
          <a:prstGeom prst="rect">
            <a:avLst/>
          </a:prstGeom>
        </p:spPr>
      </p:pic>
    </p:spTree>
    <p:extLst>
      <p:ext uri="{BB962C8B-B14F-4D97-AF65-F5344CB8AC3E}">
        <p14:creationId xmlns:p14="http://schemas.microsoft.com/office/powerpoint/2010/main" val="367107204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tweet Count Through KSQL</a:t>
            </a:r>
            <a:endParaRPr lang="nl-NL" dirty="0"/>
          </a:p>
        </p:txBody>
      </p:sp>
      <p:sp>
        <p:nvSpPr>
          <p:cNvPr id="3" name="Text Placeholder 2"/>
          <p:cNvSpPr>
            <a:spLocks noGrp="1"/>
          </p:cNvSpPr>
          <p:nvPr>
            <p:ph type="body" sz="quarter" idx="10"/>
          </p:nvPr>
        </p:nvSpPr>
        <p:spPr/>
        <p:txBody>
          <a:bodyPr/>
          <a:lstStyle/>
          <a:p>
            <a:r>
              <a:rPr lang="en-US" dirty="0" smtClean="0"/>
              <a:t>KSQL CLI</a:t>
            </a:r>
          </a:p>
          <a:p>
            <a:pPr lvl="1"/>
            <a:r>
              <a:rPr lang="en-US" dirty="0" smtClean="0"/>
              <a:t>List topics</a:t>
            </a:r>
          </a:p>
          <a:p>
            <a:pPr lvl="1"/>
            <a:r>
              <a:rPr lang="en-US" dirty="0" smtClean="0"/>
              <a:t>Print topic</a:t>
            </a:r>
          </a:p>
          <a:p>
            <a:pPr lvl="1"/>
            <a:r>
              <a:rPr lang="en-US" dirty="0" smtClean="0"/>
              <a:t>Create stream</a:t>
            </a:r>
          </a:p>
          <a:p>
            <a:pPr lvl="1"/>
            <a:r>
              <a:rPr lang="en-US" dirty="0" smtClean="0"/>
              <a:t>Create table</a:t>
            </a:r>
          </a:p>
          <a:p>
            <a:pPr lvl="1"/>
            <a:r>
              <a:rPr lang="en-US" dirty="0" smtClean="0"/>
              <a:t>List Topics</a:t>
            </a:r>
          </a:p>
          <a:p>
            <a:pPr lvl="1"/>
            <a:r>
              <a:rPr lang="en-US" dirty="0" smtClean="0"/>
              <a:t>Query from table</a:t>
            </a:r>
            <a:endParaRPr lang="nl-NL" dirty="0"/>
          </a:p>
        </p:txBody>
      </p:sp>
      <p:pic>
        <p:nvPicPr>
          <p:cNvPr id="5" name="Snagit_PPT4A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3277" y="2189748"/>
            <a:ext cx="20188457" cy="5928535"/>
          </a:xfrm>
          <a:prstGeom prst="rect">
            <a:avLst/>
          </a:prstGeom>
        </p:spPr>
      </p:pic>
    </p:spTree>
    <p:extLst>
      <p:ext uri="{BB962C8B-B14F-4D97-AF65-F5344CB8AC3E}">
        <p14:creationId xmlns:p14="http://schemas.microsoft.com/office/powerpoint/2010/main" val="1605330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Running tweet Count Through KSQL</a:t>
            </a:r>
            <a:endParaRPr lang="nl-NL" dirty="0"/>
          </a:p>
        </p:txBody>
      </p:sp>
      <p:sp>
        <p:nvSpPr>
          <p:cNvPr id="4" name="Text Placeholder 3"/>
          <p:cNvSpPr>
            <a:spLocks noGrp="1"/>
          </p:cNvSpPr>
          <p:nvPr>
            <p:ph type="body" sz="quarter" idx="10"/>
          </p:nvPr>
        </p:nvSpPr>
        <p:spPr/>
        <p:txBody>
          <a:bodyPr/>
          <a:lstStyle/>
          <a:p>
            <a:endParaRPr lang="nl-NL"/>
          </a:p>
        </p:txBody>
      </p:sp>
      <p:pic>
        <p:nvPicPr>
          <p:cNvPr id="6" name="Picture 5"/>
          <p:cNvPicPr>
            <a:picLocks noChangeAspect="1"/>
          </p:cNvPicPr>
          <p:nvPr/>
        </p:nvPicPr>
        <p:blipFill>
          <a:blip r:embed="rId2"/>
          <a:stretch>
            <a:fillRect/>
          </a:stretch>
        </p:blipFill>
        <p:spPr>
          <a:xfrm>
            <a:off x="1107044" y="1861955"/>
            <a:ext cx="12222731" cy="1483092"/>
          </a:xfrm>
          <a:prstGeom prst="rect">
            <a:avLst/>
          </a:prstGeom>
        </p:spPr>
      </p:pic>
      <p:pic>
        <p:nvPicPr>
          <p:cNvPr id="7" name="Snagit_PPTEEA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566" y="1861954"/>
            <a:ext cx="12226532" cy="3456805"/>
          </a:xfrm>
          <a:prstGeom prst="rect">
            <a:avLst/>
          </a:prstGeom>
        </p:spPr>
      </p:pic>
      <p:pic>
        <p:nvPicPr>
          <p:cNvPr id="8" name="Snagit_PPTFC6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9889" y="1876460"/>
            <a:ext cx="12243209" cy="8512592"/>
          </a:xfrm>
          <a:prstGeom prst="rect">
            <a:avLst/>
          </a:prstGeom>
        </p:spPr>
      </p:pic>
    </p:spTree>
    <p:extLst>
      <p:ext uri="{BB962C8B-B14F-4D97-AF65-F5344CB8AC3E}">
        <p14:creationId xmlns:p14="http://schemas.microsoft.com/office/powerpoint/2010/main" val="3179811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Rectangle 35"/>
          <p:cNvSpPr/>
          <p:nvPr/>
        </p:nvSpPr>
        <p:spPr>
          <a:xfrm>
            <a:off x="12093004" y="7375529"/>
            <a:ext cx="1567578" cy="172690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KSQL Running count of tweets per tag</a:t>
            </a:r>
            <a:br>
              <a:rPr lang="en-US" dirty="0" smtClean="0"/>
            </a:br>
            <a:r>
              <a:rPr lang="en-US" dirty="0" smtClean="0"/>
              <a:t>results published on </a:t>
            </a:r>
            <a:r>
              <a:rPr lang="en-US" dirty="0" err="1" smtClean="0"/>
              <a:t>kafka</a:t>
            </a:r>
            <a:r>
              <a:rPr lang="en-US" dirty="0" smtClean="0"/>
              <a:t> topic</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191362" y="3625718"/>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endParaRPr lang="nl-NL" dirty="0"/>
          </a:p>
        </p:txBody>
      </p:sp>
      <p:sp>
        <p:nvSpPr>
          <p:cNvPr id="22" name="Rounded Rectangle 21"/>
          <p:cNvSpPr/>
          <p:nvPr/>
        </p:nvSpPr>
        <p:spPr>
          <a:xfrm>
            <a:off x="10151931" y="2837411"/>
            <a:ext cx="5614542"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90024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67114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400880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2" descr="Image result for logo html5"/>
          <p:cNvPicPr>
            <a:picLocks noChangeAspect="1" noChangeArrowheads="1"/>
          </p:cNvPicPr>
          <p:nvPr/>
        </p:nvPicPr>
        <p:blipFill>
          <a:blip r:embed="rId9" cstate="print">
            <a:extLst>
              <a:ext uri="{BEBA8EAE-BF5A-486C-A8C5-ECC9F3942E4B}">
                <a14:imgProps xmlns:a14="http://schemas.microsoft.com/office/drawing/2010/main">
                  <a14:imgLayer r:embed="rId10">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12425568" y="7763698"/>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5777594" y="3988151"/>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6636578" y="4324852"/>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41" name="Rounded Rectangle 40"/>
          <p:cNvSpPr/>
          <p:nvPr/>
        </p:nvSpPr>
        <p:spPr>
          <a:xfrm>
            <a:off x="12798024" y="4023749"/>
            <a:ext cx="2672826"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TWEET_COUNT</a:t>
            </a:r>
            <a:r>
              <a:rPr lang="nl-NL" dirty="0" smtClean="0"/>
              <a:t/>
            </a:r>
            <a:br>
              <a:rPr lang="nl-NL" dirty="0" smtClean="0"/>
            </a:br>
            <a:r>
              <a:rPr lang="nl-NL" dirty="0" smtClean="0"/>
              <a:t>Topic</a:t>
            </a:r>
            <a:endParaRPr lang="nl-NL" dirty="0"/>
          </a:p>
        </p:txBody>
      </p:sp>
      <p:sp>
        <p:nvSpPr>
          <p:cNvPr id="42" name="Lightning Bolt 41"/>
          <p:cNvSpPr/>
          <p:nvPr/>
        </p:nvSpPr>
        <p:spPr>
          <a:xfrm>
            <a:off x="11960625" y="615628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189528" y="1458715"/>
            <a:ext cx="2631916"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Running Tweets </a:t>
            </a:r>
            <a:r>
              <a:rPr lang="en-US" sz="2000" dirty="0" smtClean="0"/>
              <a:t>Aggregation</a:t>
            </a:r>
            <a:endParaRPr lang="en-US" sz="2000" dirty="0"/>
          </a:p>
        </p:txBody>
      </p:sp>
      <p:sp>
        <p:nvSpPr>
          <p:cNvPr id="45" name="Lightning Bolt 44"/>
          <p:cNvSpPr/>
          <p:nvPr/>
        </p:nvSpPr>
        <p:spPr>
          <a:xfrm>
            <a:off x="12715633" y="197257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5070071" y="351296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Arrow 18"/>
          <p:cNvSpPr/>
          <p:nvPr/>
        </p:nvSpPr>
        <p:spPr>
          <a:xfrm>
            <a:off x="6456337" y="7547791"/>
            <a:ext cx="2832755"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1288472"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495562" y="4720659"/>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tag</a:t>
            </a:r>
            <a:endParaRPr lang="nl-NL" dirty="0"/>
          </a:p>
        </p:txBody>
      </p:sp>
      <p:pic>
        <p:nvPicPr>
          <p:cNvPr id="53" name="Snagit_PPT51EF"/>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328509" y="1584796"/>
            <a:ext cx="462256" cy="851173"/>
          </a:xfrm>
          <a:prstGeom prst="rect">
            <a:avLst/>
          </a:prstGeom>
        </p:spPr>
      </p:pic>
      <p:sp>
        <p:nvSpPr>
          <p:cNvPr id="21" name="Freeform 20"/>
          <p:cNvSpPr/>
          <p:nvPr/>
        </p:nvSpPr>
        <p:spPr>
          <a:xfrm>
            <a:off x="11511252" y="1930043"/>
            <a:ext cx="1640868" cy="2078077"/>
          </a:xfrm>
          <a:custGeom>
            <a:avLst/>
            <a:gdLst>
              <a:gd name="connsiteX0" fmla="*/ 55908 w 1640868"/>
              <a:gd name="connsiteY0" fmla="*/ 2078077 h 2078077"/>
              <a:gd name="connsiteX1" fmla="*/ 193068 w 1640868"/>
              <a:gd name="connsiteY1" fmla="*/ 294997 h 2078077"/>
              <a:gd name="connsiteX2" fmla="*/ 1640868 w 1640868"/>
              <a:gd name="connsiteY2" fmla="*/ 20677 h 2078077"/>
            </a:gdLst>
            <a:ahLst/>
            <a:cxnLst>
              <a:cxn ang="0">
                <a:pos x="connsiteX0" y="connsiteY0"/>
              </a:cxn>
              <a:cxn ang="0">
                <a:pos x="connsiteX1" y="connsiteY1"/>
              </a:cxn>
              <a:cxn ang="0">
                <a:pos x="connsiteX2" y="connsiteY2"/>
              </a:cxn>
            </a:cxnLst>
            <a:rect l="l" t="t" r="r" b="b"/>
            <a:pathLst>
              <a:path w="1640868" h="2078077">
                <a:moveTo>
                  <a:pt x="55908" y="2078077"/>
                </a:moveTo>
                <a:cubicBezTo>
                  <a:pt x="-7592" y="1357987"/>
                  <a:pt x="-71092" y="637897"/>
                  <a:pt x="193068" y="294997"/>
                </a:cubicBezTo>
                <a:cubicBezTo>
                  <a:pt x="457228" y="-47903"/>
                  <a:pt x="1049048" y="-13613"/>
                  <a:pt x="1640868" y="2067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Freeform 30"/>
          <p:cNvSpPr/>
          <p:nvPr/>
        </p:nvSpPr>
        <p:spPr>
          <a:xfrm>
            <a:off x="14874240" y="1859280"/>
            <a:ext cx="1712973" cy="2179320"/>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46306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3"/>
                                        </p:tgtEl>
                                        <p:attrNameLst>
                                          <p:attrName>style.visibility</p:attrName>
                                        </p:attrNameLst>
                                      </p:cBhvr>
                                      <p:to>
                                        <p:strVal val="visible"/>
                                      </p:to>
                                    </p:set>
                                  </p:childTnLst>
                                </p:cTn>
                              </p:par>
                              <p:par>
                                <p:cTn id="13" presetID="1" presetClass="entr" presetSubtype="0" fill="hold" grpId="1"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1" nodeType="withEffect">
                                  <p:stCondLst>
                                    <p:cond delay="0"/>
                                  </p:stCondLst>
                                  <p:childTnLst>
                                    <p:set>
                                      <p:cBhvr>
                                        <p:cTn id="16" dur="1" fill="hold">
                                          <p:stCondLst>
                                            <p:cond delay="0"/>
                                          </p:stCondLst>
                                        </p:cTn>
                                        <p:tgtEl>
                                          <p:spTgt spid="47"/>
                                        </p:tgtEl>
                                        <p:attrNameLst>
                                          <p:attrName>style.visibility</p:attrName>
                                        </p:attrNameLst>
                                      </p:cBhvr>
                                      <p:to>
                                        <p:strVal val="visible"/>
                                      </p:to>
                                    </p:set>
                                  </p:childTnLst>
                                </p:cTn>
                              </p:par>
                              <p:par>
                                <p:cTn id="17" presetID="1" presetClass="entr" presetSubtype="0" fill="hold" grpId="1"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grpId="1"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1"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2"/>
                                        </p:tgtEl>
                                        <p:attrNameLst>
                                          <p:attrName>style.visibility</p:attrName>
                                        </p:attrNameLst>
                                      </p:cBhvr>
                                      <p:to>
                                        <p:strVal val="visible"/>
                                      </p:to>
                                    </p:set>
                                  </p:childTnLst>
                                </p:cTn>
                              </p:par>
                              <p:par>
                                <p:cTn id="25" presetID="1" presetClass="entr" presetSubtype="0" fill="hold" grpId="1"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1" animBg="1"/>
      <p:bldP spid="42" grpId="1" animBg="1"/>
      <p:bldP spid="43" grpId="1" animBg="1"/>
      <p:bldP spid="45" grpId="1" animBg="1"/>
      <p:bldP spid="47" grpId="1" animBg="1"/>
      <p:bldP spid="19" grpId="1" animBg="1"/>
      <p:bldP spid="50" grpId="1" animBg="1"/>
      <p:bldP spid="21" grpId="1" animBg="1"/>
      <p:bldP spid="3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72302" y="0"/>
            <a:ext cx="13020098" cy="947212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32833" y="2661705"/>
            <a:ext cx="16083314" cy="3770263"/>
          </a:xfrm>
          <a:prstGeom prst="rect">
            <a:avLst/>
          </a:prstGeom>
          <a:noFill/>
        </p:spPr>
        <p:txBody>
          <a:bodyPr wrap="none" rtlCol="0">
            <a:spAutoFit/>
          </a:bodyPr>
          <a:lstStyle/>
          <a:p>
            <a:r>
              <a:rPr lang="en-US" sz="23900" dirty="0" smtClean="0"/>
              <a:t>&lt;CTRL F5&gt;</a:t>
            </a:r>
            <a:endParaRPr lang="nl-NL" sz="23900" dirty="0" err="1" smtClean="0"/>
          </a:p>
        </p:txBody>
      </p:sp>
    </p:spTree>
    <p:extLst>
      <p:ext uri="{BB962C8B-B14F-4D97-AF65-F5344CB8AC3E}">
        <p14:creationId xmlns:p14="http://schemas.microsoft.com/office/powerpoint/2010/main" val="680816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33020" y="1516604"/>
            <a:ext cx="9643048" cy="8847577"/>
          </a:xfrm>
          <a:prstGeom prst="rect">
            <a:avLst/>
          </a:prstGeom>
        </p:spPr>
      </p:pic>
      <p:sp>
        <p:nvSpPr>
          <p:cNvPr id="2" name="Title 1"/>
          <p:cNvSpPr>
            <a:spLocks noGrp="1"/>
          </p:cNvSpPr>
          <p:nvPr>
            <p:ph type="title"/>
          </p:nvPr>
        </p:nvSpPr>
        <p:spPr>
          <a:xfrm>
            <a:off x="977770" y="843460"/>
            <a:ext cx="15908149" cy="1346288"/>
          </a:xfrm>
        </p:spPr>
        <p:txBody>
          <a:bodyPr/>
          <a:lstStyle/>
          <a:p>
            <a:r>
              <a:rPr lang="en-US" dirty="0" smtClean="0"/>
              <a:t>Streaming tweet </a:t>
            </a:r>
            <a:r>
              <a:rPr lang="en-US" dirty="0" smtClean="0"/>
              <a:t>analytics </a:t>
            </a:r>
            <a:r>
              <a:rPr lang="en-US" dirty="0" smtClean="0"/>
              <a:t>- </a:t>
            </a:r>
            <a:r>
              <a:rPr lang="en-US" dirty="0" smtClean="0"/>
              <a:t>pushed </a:t>
            </a:r>
            <a:r>
              <a:rPr lang="en-US" dirty="0" smtClean="0"/>
              <a:t>to </a:t>
            </a:r>
            <a:r>
              <a:rPr lang="en-US" dirty="0" smtClean="0"/>
              <a:t>client</a:t>
            </a:r>
            <a:endParaRPr lang="nl-NL" dirty="0"/>
          </a:p>
        </p:txBody>
      </p:sp>
      <p:sp>
        <p:nvSpPr>
          <p:cNvPr id="9" name="Rectangle 8"/>
          <p:cNvSpPr/>
          <p:nvPr/>
        </p:nvSpPr>
        <p:spPr>
          <a:xfrm>
            <a:off x="5037651" y="3891152"/>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10" name="Left Arrow 9"/>
          <p:cNvSpPr/>
          <p:nvPr/>
        </p:nvSpPr>
        <p:spPr>
          <a:xfrm>
            <a:off x="4653420" y="3077379"/>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1735" y="3827589"/>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549" y="3485865"/>
            <a:ext cx="2918300" cy="14591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17902" y="3827589"/>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14" name="Snagit_PPT51E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32933" y="3464510"/>
            <a:ext cx="815631" cy="1501860"/>
          </a:xfrm>
          <a:prstGeom prst="rect">
            <a:avLst/>
          </a:prstGeom>
        </p:spPr>
      </p:pic>
      <p:pic>
        <p:nvPicPr>
          <p:cNvPr id="15" name="Picture 2" descr="https://g.twimg.com/Twitter_logo_blue.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5596069" y="3812349"/>
            <a:ext cx="1187160" cy="965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802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50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par>
                          <p:cTn id="17" fill="hold">
                            <p:stCondLst>
                              <p:cond delay="2000"/>
                            </p:stCondLst>
                            <p:childTnLst>
                              <p:par>
                                <p:cTn id="18" presetID="10" presetClass="entr" presetSubtype="0" fill="hold" nodeType="afterEffect">
                                  <p:stCondLst>
                                    <p:cond delay="50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3000"/>
                            </p:stCondLst>
                            <p:childTnLst>
                              <p:par>
                                <p:cTn id="22" presetID="10" presetClass="entr" presetSubtype="0" fill="hold" nodeType="afterEffect">
                                  <p:stCondLst>
                                    <p:cond delay="5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500"/>
                                        <p:tgtEl>
                                          <p:spTgt spid="13"/>
                                        </p:tgtEl>
                                      </p:cBhvr>
                                    </p:animEffect>
                                  </p:childTnLst>
                                </p:cTn>
                              </p:par>
                            </p:childTnLst>
                          </p:cTn>
                        </p:par>
                        <p:par>
                          <p:cTn id="25" fill="hold">
                            <p:stCondLst>
                              <p:cond delay="4000"/>
                            </p:stCondLst>
                            <p:childTnLst>
                              <p:par>
                                <p:cTn id="26" presetID="10" presetClass="entr" presetSubtype="0" fill="hold" nodeType="afterEffect">
                                  <p:stCondLst>
                                    <p:cond delay="50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KSQL interfaces</a:t>
            </a:r>
            <a:endParaRPr lang="nl-NL" dirty="0"/>
          </a:p>
        </p:txBody>
      </p:sp>
      <p:sp>
        <p:nvSpPr>
          <p:cNvPr id="3" name="Text Placeholder 2"/>
          <p:cNvSpPr>
            <a:spLocks noGrp="1"/>
          </p:cNvSpPr>
          <p:nvPr>
            <p:ph type="body" sz="quarter" idx="10"/>
          </p:nvPr>
        </p:nvSpPr>
        <p:spPr/>
        <p:txBody>
          <a:bodyPr/>
          <a:lstStyle/>
          <a:p>
            <a:r>
              <a:rPr lang="en-US" dirty="0" smtClean="0"/>
              <a:t>http, cli, Java (JDBC), regular Kafka Topic access (results only)</a:t>
            </a:r>
            <a:endParaRPr lang="nl-NL" dirty="0"/>
          </a:p>
        </p:txBody>
      </p:sp>
      <p:pic>
        <p:nvPicPr>
          <p:cNvPr id="4" name="Snagit_PPTD9B"/>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3379" y="3931685"/>
            <a:ext cx="12276884" cy="5425910"/>
          </a:xfrm>
          <a:prstGeom prst="rect">
            <a:avLst/>
          </a:prstGeom>
        </p:spPr>
      </p:pic>
    </p:spTree>
    <p:extLst>
      <p:ext uri="{BB962C8B-B14F-4D97-AF65-F5344CB8AC3E}">
        <p14:creationId xmlns:p14="http://schemas.microsoft.com/office/powerpoint/2010/main" val="322675715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Stream[</a:t>
            </a:r>
            <a:r>
              <a:rPr lang="en-US" dirty="0" err="1" smtClean="0"/>
              <a:t>ing</a:t>
            </a:r>
            <a:r>
              <a:rPr lang="en-US" dirty="0" smtClean="0"/>
              <a:t>] analytics</a:t>
            </a:r>
            <a:endParaRPr lang="nl-NL" dirty="0"/>
          </a:p>
        </p:txBody>
      </p:sp>
      <p:pic>
        <p:nvPicPr>
          <p:cNvPr id="3" name="Snagit_PPT9AF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5186" y="2807790"/>
            <a:ext cx="10729890" cy="4138019"/>
          </a:xfrm>
          <a:prstGeom prst="rect">
            <a:avLst/>
          </a:prstGeom>
        </p:spPr>
      </p:pic>
    </p:spTree>
    <p:extLst>
      <p:ext uri="{BB962C8B-B14F-4D97-AF65-F5344CB8AC3E}">
        <p14:creationId xmlns:p14="http://schemas.microsoft.com/office/powerpoint/2010/main" val="894399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The case at hand - Streaming analysis </a:t>
            </a:r>
            <a:br>
              <a:rPr lang="en-US" dirty="0" smtClean="0"/>
            </a:br>
            <a:r>
              <a:rPr lang="en-US" dirty="0" smtClean="0"/>
              <a:t>of Tweet likes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191362" y="3625718"/>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endParaRPr lang="nl-NL" dirty="0"/>
          </a:p>
        </p:txBody>
      </p:sp>
      <p:sp>
        <p:nvSpPr>
          <p:cNvPr id="22" name="Rounded Rectangle 21"/>
          <p:cNvSpPr/>
          <p:nvPr/>
        </p:nvSpPr>
        <p:spPr>
          <a:xfrm>
            <a:off x="10151931" y="2715491"/>
            <a:ext cx="5614542"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18242" y="27783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10474777" y="3549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11010915" y="3886887"/>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4253345"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778836" y="4752109"/>
            <a:ext cx="1041809"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909099" y="599799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a:off x="4905002" y="5960873"/>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26" name="Picture 2" descr="http://127.0.0.1:3000/images/like-tweet.jp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5777594" y="3988151"/>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6636578" y="4324852"/>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41" name="Rounded Rectangle 40"/>
          <p:cNvSpPr/>
          <p:nvPr/>
        </p:nvSpPr>
        <p:spPr>
          <a:xfrm>
            <a:off x="12798024" y="3901829"/>
            <a:ext cx="2672826"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TWEET_COUNT</a:t>
            </a:r>
            <a:r>
              <a:rPr lang="nl-NL" dirty="0" smtClean="0"/>
              <a:t/>
            </a:r>
            <a:br>
              <a:rPr lang="nl-NL" dirty="0" smtClean="0"/>
            </a:br>
            <a:r>
              <a:rPr lang="nl-NL" dirty="0" smtClean="0"/>
              <a:t>Topic</a:t>
            </a:r>
            <a:endParaRPr lang="nl-NL" dirty="0"/>
          </a:p>
        </p:txBody>
      </p:sp>
      <p:sp>
        <p:nvSpPr>
          <p:cNvPr id="42" name="Lightning Bolt 41"/>
          <p:cNvSpPr/>
          <p:nvPr/>
        </p:nvSpPr>
        <p:spPr>
          <a:xfrm>
            <a:off x="11960625" y="615628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3189528" y="1336795"/>
            <a:ext cx="2631916"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Running Tweets </a:t>
            </a:r>
            <a:r>
              <a:rPr lang="en-US" sz="2000" dirty="0" smtClean="0"/>
              <a:t>Aggregation</a:t>
            </a:r>
            <a:endParaRPr lang="en-US" sz="2000" dirty="0"/>
          </a:p>
        </p:txBody>
      </p:sp>
      <p:sp>
        <p:nvSpPr>
          <p:cNvPr id="45" name="Lightning Bolt 44"/>
          <p:cNvSpPr/>
          <p:nvPr/>
        </p:nvSpPr>
        <p:spPr>
          <a:xfrm>
            <a:off x="12715633" y="185065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5070071" y="339104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Arrow 18"/>
          <p:cNvSpPr/>
          <p:nvPr/>
        </p:nvSpPr>
        <p:spPr>
          <a:xfrm>
            <a:off x="7873972" y="7547791"/>
            <a:ext cx="1415120"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1288472"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495562" y="4720659"/>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tag</a:t>
            </a:r>
            <a:endParaRPr lang="nl-NL" dirty="0"/>
          </a:p>
        </p:txBody>
      </p:sp>
      <p:pic>
        <p:nvPicPr>
          <p:cNvPr id="53" name="Snagit_PPT51EF"/>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5328509" y="1462876"/>
            <a:ext cx="462256" cy="851173"/>
          </a:xfrm>
          <a:prstGeom prst="rect">
            <a:avLst/>
          </a:prstGeom>
        </p:spPr>
      </p:pic>
      <p:sp>
        <p:nvSpPr>
          <p:cNvPr id="21" name="Freeform 20"/>
          <p:cNvSpPr/>
          <p:nvPr/>
        </p:nvSpPr>
        <p:spPr>
          <a:xfrm>
            <a:off x="11511252" y="1808123"/>
            <a:ext cx="1640868" cy="2078077"/>
          </a:xfrm>
          <a:custGeom>
            <a:avLst/>
            <a:gdLst>
              <a:gd name="connsiteX0" fmla="*/ 55908 w 1640868"/>
              <a:gd name="connsiteY0" fmla="*/ 2078077 h 2078077"/>
              <a:gd name="connsiteX1" fmla="*/ 193068 w 1640868"/>
              <a:gd name="connsiteY1" fmla="*/ 294997 h 2078077"/>
              <a:gd name="connsiteX2" fmla="*/ 1640868 w 1640868"/>
              <a:gd name="connsiteY2" fmla="*/ 20677 h 2078077"/>
            </a:gdLst>
            <a:ahLst/>
            <a:cxnLst>
              <a:cxn ang="0">
                <a:pos x="connsiteX0" y="connsiteY0"/>
              </a:cxn>
              <a:cxn ang="0">
                <a:pos x="connsiteX1" y="connsiteY1"/>
              </a:cxn>
              <a:cxn ang="0">
                <a:pos x="connsiteX2" y="connsiteY2"/>
              </a:cxn>
            </a:cxnLst>
            <a:rect l="l" t="t" r="r" b="b"/>
            <a:pathLst>
              <a:path w="1640868" h="2078077">
                <a:moveTo>
                  <a:pt x="55908" y="2078077"/>
                </a:moveTo>
                <a:cubicBezTo>
                  <a:pt x="-7592" y="1357987"/>
                  <a:pt x="-71092" y="637897"/>
                  <a:pt x="193068" y="294997"/>
                </a:cubicBezTo>
                <a:cubicBezTo>
                  <a:pt x="457228" y="-47903"/>
                  <a:pt x="1049048" y="-13613"/>
                  <a:pt x="1640868" y="2067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Freeform 30"/>
          <p:cNvSpPr/>
          <p:nvPr/>
        </p:nvSpPr>
        <p:spPr>
          <a:xfrm>
            <a:off x="14874240" y="1737360"/>
            <a:ext cx="1712973" cy="2179320"/>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31158941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9144000" y="6630424"/>
            <a:ext cx="3281568" cy="149021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4" name="Picture 28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3528" y="8254036"/>
            <a:ext cx="2400006" cy="1178891"/>
          </a:xfrm>
          <a:prstGeom prst="rect">
            <a:avLst/>
          </a:prstGeom>
        </p:spPr>
      </p:pic>
      <p:sp>
        <p:nvSpPr>
          <p:cNvPr id="2" name="Title 1"/>
          <p:cNvSpPr>
            <a:spLocks noGrp="1"/>
          </p:cNvSpPr>
          <p:nvPr>
            <p:ph type="title"/>
          </p:nvPr>
        </p:nvSpPr>
        <p:spPr>
          <a:xfrm>
            <a:off x="977770" y="843460"/>
            <a:ext cx="16362493" cy="1346288"/>
          </a:xfrm>
        </p:spPr>
        <p:txBody>
          <a:bodyPr/>
          <a:lstStyle/>
          <a:p>
            <a:r>
              <a:rPr lang="en-US" dirty="0" smtClean="0"/>
              <a:t>The case at hand - Streaming analysis </a:t>
            </a:r>
            <a:br>
              <a:rPr lang="en-US" dirty="0" smtClean="0"/>
            </a:br>
            <a:r>
              <a:rPr lang="en-US" dirty="0" smtClean="0"/>
              <a:t>of Tweet likes</a:t>
            </a:r>
            <a:endParaRPr lang="nl-NL" dirty="0"/>
          </a:p>
        </p:txBody>
      </p:sp>
      <p:sp>
        <p:nvSpPr>
          <p:cNvPr id="4" name="Cloud 3"/>
          <p:cNvSpPr/>
          <p:nvPr/>
        </p:nvSpPr>
        <p:spPr>
          <a:xfrm>
            <a:off x="5045176" y="2324466"/>
            <a:ext cx="2681024" cy="141078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79922" y="2441316"/>
            <a:ext cx="1289850" cy="1049505"/>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le 6"/>
          <p:cNvSpPr/>
          <p:nvPr/>
        </p:nvSpPr>
        <p:spPr>
          <a:xfrm>
            <a:off x="2700873" y="5571450"/>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8" name="Rounded Rectangle 7"/>
          <p:cNvSpPr/>
          <p:nvPr/>
        </p:nvSpPr>
        <p:spPr>
          <a:xfrm>
            <a:off x="3668614" y="6522647"/>
            <a:ext cx="2717074" cy="1331441"/>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pic>
        <p:nvPicPr>
          <p:cNvPr id="9"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9209" y="7478493"/>
            <a:ext cx="1079783" cy="1079783"/>
          </a:xfrm>
          <a:prstGeom prst="rect">
            <a:avLst/>
          </a:prstGeom>
          <a:noFill/>
          <a:extLst>
            <a:ext uri="{909E8E84-426E-40DD-AFC4-6F175D3DCCD1}">
              <a14:hiddenFill xmlns:a14="http://schemas.microsoft.com/office/drawing/2010/main">
                <a:solidFill>
                  <a:srgbClr val="FFFFFF"/>
                </a:solidFill>
              </a14:hiddenFill>
            </a:ext>
          </a:extLst>
        </p:spPr>
      </p:pic>
      <p:sp>
        <p:nvSpPr>
          <p:cNvPr id="10" name="Rounded Rectangle 9"/>
          <p:cNvSpPr/>
          <p:nvPr/>
        </p:nvSpPr>
        <p:spPr>
          <a:xfrm>
            <a:off x="4059410" y="7743000"/>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2" name="Rounded Rectangle 11"/>
          <p:cNvSpPr/>
          <p:nvPr/>
        </p:nvSpPr>
        <p:spPr>
          <a:xfrm>
            <a:off x="4986810" y="8202865"/>
            <a:ext cx="1208186" cy="75527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Client</a:t>
            </a:r>
          </a:p>
        </p:txBody>
      </p:sp>
      <p:sp>
        <p:nvSpPr>
          <p:cNvPr id="13" name="Right Arrow 12"/>
          <p:cNvSpPr/>
          <p:nvPr/>
        </p:nvSpPr>
        <p:spPr>
          <a:xfrm>
            <a:off x="938287" y="1888463"/>
            <a:ext cx="3837341" cy="238469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Tweets on #</a:t>
            </a:r>
            <a:r>
              <a:rPr lang="en-US" dirty="0" err="1"/>
              <a:t>devoxxUK</a:t>
            </a:r>
            <a:r>
              <a:rPr lang="en-US" dirty="0"/>
              <a:t> #java #</a:t>
            </a:r>
            <a:r>
              <a:rPr lang="en-US" dirty="0" err="1"/>
              <a:t>oraclecode</a:t>
            </a:r>
            <a:endParaRPr lang="nl-NL" dirty="0"/>
          </a:p>
        </p:txBody>
      </p:sp>
      <p:pic>
        <p:nvPicPr>
          <p:cNvPr id="15"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62107" y="7837548"/>
            <a:ext cx="542365" cy="381858"/>
          </a:xfrm>
          <a:prstGeom prst="rect">
            <a:avLst/>
          </a:prstGeom>
        </p:spPr>
      </p:pic>
      <p:pic>
        <p:nvPicPr>
          <p:cNvPr id="16"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71522" y="6896627"/>
            <a:ext cx="826443" cy="581866"/>
          </a:xfrm>
          <a:prstGeom prst="rect">
            <a:avLst/>
          </a:prstGeom>
        </p:spPr>
      </p:pic>
      <p:pic>
        <p:nvPicPr>
          <p:cNvPr id="17" name="Picture 28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843498" y="5723850"/>
            <a:ext cx="826443" cy="581866"/>
          </a:xfrm>
          <a:prstGeom prst="rect">
            <a:avLst/>
          </a:prstGeom>
        </p:spPr>
      </p:pic>
      <p:sp>
        <p:nvSpPr>
          <p:cNvPr id="18" name="Rectangle 17"/>
          <p:cNvSpPr/>
          <p:nvPr/>
        </p:nvSpPr>
        <p:spPr>
          <a:xfrm>
            <a:off x="5191362" y="3625718"/>
            <a:ext cx="2097069" cy="2019150"/>
          </a:xfrm>
          <a:prstGeom prst="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Show live tweet feed for each tag</a:t>
            </a:r>
            <a:endParaRPr lang="nl-NL" dirty="0"/>
          </a:p>
        </p:txBody>
      </p:sp>
      <p:sp>
        <p:nvSpPr>
          <p:cNvPr id="22" name="Rounded Rectangle 21"/>
          <p:cNvSpPr/>
          <p:nvPr/>
        </p:nvSpPr>
        <p:spPr>
          <a:xfrm>
            <a:off x="9144000" y="2669735"/>
            <a:ext cx="7787640" cy="2330872"/>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2"/>
              </a:solidFill>
            </a:endParaRPr>
          </a:p>
        </p:txBody>
      </p:sp>
      <p:pic>
        <p:nvPicPr>
          <p:cNvPr id="23"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782762" y="2930724"/>
            <a:ext cx="1820487" cy="956923"/>
          </a:xfrm>
          <a:prstGeom prst="rect">
            <a:avLst/>
          </a:prstGeom>
          <a:noFill/>
          <a:extLst>
            <a:ext uri="{909E8E84-426E-40DD-AFC4-6F175D3DCCD1}">
              <a14:hiddenFill xmlns:a14="http://schemas.microsoft.com/office/drawing/2010/main">
                <a:solidFill>
                  <a:srgbClr val="FFFFFF"/>
                </a:solidFill>
              </a14:hiddenFill>
            </a:ext>
          </a:extLst>
        </p:spPr>
      </p:pic>
      <p:sp>
        <p:nvSpPr>
          <p:cNvPr id="24" name="Lightning Bolt 23"/>
          <p:cNvSpPr/>
          <p:nvPr/>
        </p:nvSpPr>
        <p:spPr>
          <a:xfrm>
            <a:off x="9041819" y="348793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p:cNvSpPr/>
          <p:nvPr/>
        </p:nvSpPr>
        <p:spPr>
          <a:xfrm>
            <a:off x="9507234" y="4070516"/>
            <a:ext cx="1414653"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Tweets</a:t>
            </a:r>
          </a:p>
          <a:p>
            <a:pPr algn="ctr"/>
            <a:r>
              <a:rPr lang="en-US" dirty="0" smtClean="0"/>
              <a:t>Topic</a:t>
            </a:r>
            <a:endParaRPr lang="nl-NL" dirty="0"/>
          </a:p>
        </p:txBody>
      </p:sp>
      <p:sp>
        <p:nvSpPr>
          <p:cNvPr id="3" name="Freeform 2"/>
          <p:cNvSpPr/>
          <p:nvPr/>
        </p:nvSpPr>
        <p:spPr>
          <a:xfrm>
            <a:off x="6774873" y="2203566"/>
            <a:ext cx="2768949" cy="2009729"/>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25" name="Picture 33" descr="Related imag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86629" y="6569326"/>
            <a:ext cx="2918300" cy="1459151"/>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19"/>
          <p:cNvSpPr/>
          <p:nvPr/>
        </p:nvSpPr>
        <p:spPr>
          <a:xfrm>
            <a:off x="10002086" y="4746206"/>
            <a:ext cx="760368" cy="1884218"/>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Lightning Bolt 26"/>
          <p:cNvSpPr/>
          <p:nvPr/>
        </p:nvSpPr>
        <p:spPr>
          <a:xfrm>
            <a:off x="10103129" y="602817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a:stCxn id="12" idx="3"/>
          </p:cNvCxnSpPr>
          <p:nvPr/>
        </p:nvCxnSpPr>
        <p:spPr>
          <a:xfrm flipV="1">
            <a:off x="6194996" y="7854088"/>
            <a:ext cx="2949004" cy="72641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0" name="Straight Arrow Connector 29"/>
          <p:cNvCxnSpPr>
            <a:stCxn id="10" idx="3"/>
          </p:cNvCxnSpPr>
          <p:nvPr/>
        </p:nvCxnSpPr>
        <p:spPr>
          <a:xfrm flipV="1">
            <a:off x="5267596" y="7620000"/>
            <a:ext cx="3876404" cy="50063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Straight Arrow Connector 31"/>
          <p:cNvCxnSpPr>
            <a:stCxn id="8" idx="3"/>
            <a:endCxn id="11" idx="1"/>
          </p:cNvCxnSpPr>
          <p:nvPr/>
        </p:nvCxnSpPr>
        <p:spPr>
          <a:xfrm>
            <a:off x="6385688" y="7188368"/>
            <a:ext cx="2758312" cy="187162"/>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4" name="Straight Arrow Connector 33"/>
          <p:cNvCxnSpPr/>
          <p:nvPr/>
        </p:nvCxnSpPr>
        <p:spPr>
          <a:xfrm>
            <a:off x="4905002" y="5960873"/>
            <a:ext cx="3726053" cy="87021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pic>
        <p:nvPicPr>
          <p:cNvPr id="1026" name="Picture 2" descr="http://127.0.0.1:3000/images/like-tweet.jpg"/>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118152" y="6512085"/>
            <a:ext cx="1353449" cy="893276"/>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http://127.0.0.1:3000/images/like-tweet.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88539" y="5587990"/>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http://127.0.0.1:3000/images/like-tweet.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17775" y="7698591"/>
            <a:ext cx="654801" cy="43216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127.0.0.1:3000/images/like-tweet.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26217" y="8192741"/>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6" name="Left-Right Arrow 5"/>
          <p:cNvSpPr/>
          <p:nvPr/>
        </p:nvSpPr>
        <p:spPr>
          <a:xfrm>
            <a:off x="6014648" y="6453769"/>
            <a:ext cx="3529174" cy="1518768"/>
          </a:xfrm>
          <a:prstGeom prst="lef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t>WebSockets</a:t>
            </a:r>
            <a:endParaRPr lang="nl-NL" dirty="0"/>
          </a:p>
        </p:txBody>
      </p:sp>
      <p:sp>
        <p:nvSpPr>
          <p:cNvPr id="40" name="Rectangle 39"/>
          <p:cNvSpPr/>
          <p:nvPr/>
        </p:nvSpPr>
        <p:spPr>
          <a:xfrm>
            <a:off x="5777594" y="3988151"/>
            <a:ext cx="2097069" cy="201915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Allow users to like tweets –and show live list of liked tweets</a:t>
            </a:r>
            <a:endParaRPr lang="nl-NL" dirty="0"/>
          </a:p>
        </p:txBody>
      </p:sp>
      <p:sp>
        <p:nvSpPr>
          <p:cNvPr id="33" name="Rectangle 32"/>
          <p:cNvSpPr/>
          <p:nvPr/>
        </p:nvSpPr>
        <p:spPr>
          <a:xfrm>
            <a:off x="6636578" y="4324852"/>
            <a:ext cx="2097069" cy="2019150"/>
          </a:xfrm>
          <a:prstGeom prst="rect">
            <a:avLst/>
          </a:prstGeom>
          <a:solidFill>
            <a:schemeClr val="accent3">
              <a:lumMod val="40000"/>
              <a:lumOff val="6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solidFill>
                  <a:schemeClr val="tx1"/>
                </a:solidFill>
              </a:rPr>
              <a:t>Show live tweet aggregates per conference</a:t>
            </a:r>
            <a:endParaRPr lang="nl-NL" dirty="0">
              <a:solidFill>
                <a:schemeClr val="tx1"/>
              </a:solidFill>
            </a:endParaRPr>
          </a:p>
        </p:txBody>
      </p:sp>
      <p:sp>
        <p:nvSpPr>
          <p:cNvPr id="41" name="Rounded Rectangle 40"/>
          <p:cNvSpPr/>
          <p:nvPr/>
        </p:nvSpPr>
        <p:spPr>
          <a:xfrm>
            <a:off x="11228325" y="4040834"/>
            <a:ext cx="2201019"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smtClean="0"/>
              <a:t>TWEET_COUNT</a:t>
            </a:r>
            <a:r>
              <a:rPr lang="nl-NL" dirty="0" smtClean="0"/>
              <a:t/>
            </a:r>
            <a:br>
              <a:rPr lang="nl-NL" dirty="0" smtClean="0"/>
            </a:br>
            <a:r>
              <a:rPr lang="nl-NL" dirty="0" smtClean="0"/>
              <a:t>Topic</a:t>
            </a:r>
            <a:endParaRPr lang="nl-NL" dirty="0"/>
          </a:p>
        </p:txBody>
      </p:sp>
      <p:sp>
        <p:nvSpPr>
          <p:cNvPr id="42" name="Lightning Bolt 41"/>
          <p:cNvSpPr/>
          <p:nvPr/>
        </p:nvSpPr>
        <p:spPr>
          <a:xfrm>
            <a:off x="11960625" y="615628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ounded Rectangle 42"/>
          <p:cNvSpPr/>
          <p:nvPr/>
        </p:nvSpPr>
        <p:spPr>
          <a:xfrm>
            <a:off x="11254048" y="1489195"/>
            <a:ext cx="2251303"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r>
              <a:rPr lang="en-US" sz="2000" dirty="0" smtClean="0"/>
              <a:t>Running Tweets </a:t>
            </a:r>
            <a:r>
              <a:rPr lang="en-US" sz="2000" dirty="0" smtClean="0"/>
              <a:t>Aggregation</a:t>
            </a:r>
            <a:endParaRPr lang="en-US" sz="2000" dirty="0"/>
          </a:p>
        </p:txBody>
      </p:sp>
      <p:sp>
        <p:nvSpPr>
          <p:cNvPr id="45" name="Lightning Bolt 44"/>
          <p:cNvSpPr/>
          <p:nvPr/>
        </p:nvSpPr>
        <p:spPr>
          <a:xfrm>
            <a:off x="10780153" y="200305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Lightning Bolt 46"/>
          <p:cNvSpPr/>
          <p:nvPr/>
        </p:nvSpPr>
        <p:spPr>
          <a:xfrm>
            <a:off x="12360075" y="343858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Left Arrow 18"/>
          <p:cNvSpPr/>
          <p:nvPr/>
        </p:nvSpPr>
        <p:spPr>
          <a:xfrm>
            <a:off x="7873972" y="7547791"/>
            <a:ext cx="1415120" cy="12956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SSE</a:t>
            </a:r>
            <a:endParaRPr lang="nl-NL" dirty="0"/>
          </a:p>
        </p:txBody>
      </p:sp>
      <p:sp>
        <p:nvSpPr>
          <p:cNvPr id="50" name="Freeform 49"/>
          <p:cNvSpPr/>
          <p:nvPr/>
        </p:nvSpPr>
        <p:spPr>
          <a:xfrm>
            <a:off x="11901055" y="4807527"/>
            <a:ext cx="363234" cy="1814946"/>
          </a:xfrm>
          <a:custGeom>
            <a:avLst/>
            <a:gdLst>
              <a:gd name="connsiteX0" fmla="*/ 1288472 w 1288472"/>
              <a:gd name="connsiteY0" fmla="*/ 0 h 1814946"/>
              <a:gd name="connsiteX1" fmla="*/ 304800 w 1288472"/>
              <a:gd name="connsiteY1" fmla="*/ 651164 h 1814946"/>
              <a:gd name="connsiteX2" fmla="*/ 0 w 1288472"/>
              <a:gd name="connsiteY2" fmla="*/ 1814946 h 1814946"/>
            </a:gdLst>
            <a:ahLst/>
            <a:cxnLst>
              <a:cxn ang="0">
                <a:pos x="connsiteX0" y="connsiteY0"/>
              </a:cxn>
              <a:cxn ang="0">
                <a:pos x="connsiteX1" y="connsiteY1"/>
              </a:cxn>
              <a:cxn ang="0">
                <a:pos x="connsiteX2" y="connsiteY2"/>
              </a:cxn>
            </a:cxnLst>
            <a:rect l="l" t="t" r="r" b="b"/>
            <a:pathLst>
              <a:path w="1288472" h="1814946">
                <a:moveTo>
                  <a:pt x="1288472" y="0"/>
                </a:moveTo>
                <a:cubicBezTo>
                  <a:pt x="904008" y="174336"/>
                  <a:pt x="519545" y="348673"/>
                  <a:pt x="304800" y="651164"/>
                </a:cubicBezTo>
                <a:cubicBezTo>
                  <a:pt x="90055" y="953655"/>
                  <a:pt x="45027" y="1384300"/>
                  <a:pt x="0" y="181494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52" name="Straight Arrow Connector 51"/>
          <p:cNvCxnSpPr>
            <a:stCxn id="50" idx="2"/>
            <a:endCxn id="19" idx="3"/>
          </p:cNvCxnSpPr>
          <p:nvPr/>
        </p:nvCxnSpPr>
        <p:spPr>
          <a:xfrm flipH="1">
            <a:off x="9289092" y="6622473"/>
            <a:ext cx="2611963" cy="1573163"/>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7495562" y="4720659"/>
            <a:ext cx="2097069" cy="201915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Show a live list of top 3 liked tweets per tag</a:t>
            </a:r>
            <a:endParaRPr lang="nl-NL" dirty="0"/>
          </a:p>
        </p:txBody>
      </p:sp>
      <p:pic>
        <p:nvPicPr>
          <p:cNvPr id="53" name="Snagit_PPT51EF"/>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107867" y="1674470"/>
            <a:ext cx="462256" cy="851173"/>
          </a:xfrm>
          <a:prstGeom prst="rect">
            <a:avLst/>
          </a:prstGeom>
        </p:spPr>
      </p:pic>
      <p:sp>
        <p:nvSpPr>
          <p:cNvPr id="21" name="Freeform 20"/>
          <p:cNvSpPr/>
          <p:nvPr/>
        </p:nvSpPr>
        <p:spPr>
          <a:xfrm>
            <a:off x="9575772" y="1960523"/>
            <a:ext cx="1640868" cy="2078077"/>
          </a:xfrm>
          <a:custGeom>
            <a:avLst/>
            <a:gdLst>
              <a:gd name="connsiteX0" fmla="*/ 55908 w 1640868"/>
              <a:gd name="connsiteY0" fmla="*/ 2078077 h 2078077"/>
              <a:gd name="connsiteX1" fmla="*/ 193068 w 1640868"/>
              <a:gd name="connsiteY1" fmla="*/ 294997 h 2078077"/>
              <a:gd name="connsiteX2" fmla="*/ 1640868 w 1640868"/>
              <a:gd name="connsiteY2" fmla="*/ 20677 h 2078077"/>
            </a:gdLst>
            <a:ahLst/>
            <a:cxnLst>
              <a:cxn ang="0">
                <a:pos x="connsiteX0" y="connsiteY0"/>
              </a:cxn>
              <a:cxn ang="0">
                <a:pos x="connsiteX1" y="connsiteY1"/>
              </a:cxn>
              <a:cxn ang="0">
                <a:pos x="connsiteX2" y="connsiteY2"/>
              </a:cxn>
            </a:cxnLst>
            <a:rect l="l" t="t" r="r" b="b"/>
            <a:pathLst>
              <a:path w="1640868" h="2078077">
                <a:moveTo>
                  <a:pt x="55908" y="2078077"/>
                </a:moveTo>
                <a:cubicBezTo>
                  <a:pt x="-7592" y="1357987"/>
                  <a:pt x="-71092" y="637897"/>
                  <a:pt x="193068" y="294997"/>
                </a:cubicBezTo>
                <a:cubicBezTo>
                  <a:pt x="457228" y="-47903"/>
                  <a:pt x="1049048" y="-13613"/>
                  <a:pt x="1640868" y="20677"/>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Freeform 30"/>
          <p:cNvSpPr/>
          <p:nvPr/>
        </p:nvSpPr>
        <p:spPr>
          <a:xfrm>
            <a:off x="12938760" y="1889760"/>
            <a:ext cx="984611" cy="2179320"/>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Rounded Rectangle 53"/>
          <p:cNvSpPr/>
          <p:nvPr/>
        </p:nvSpPr>
        <p:spPr>
          <a:xfrm>
            <a:off x="13653405" y="4040834"/>
            <a:ext cx="1830436" cy="8790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smtClean="0"/>
              <a:t>Tweet-Like</a:t>
            </a:r>
          </a:p>
          <a:p>
            <a:pPr algn="ctr"/>
            <a:r>
              <a:rPr lang="nl-NL" dirty="0" smtClean="0"/>
              <a:t>Topic</a:t>
            </a:r>
            <a:endParaRPr lang="nl-NL" dirty="0"/>
          </a:p>
        </p:txBody>
      </p:sp>
      <p:sp>
        <p:nvSpPr>
          <p:cNvPr id="29" name="Freeform 28"/>
          <p:cNvSpPr/>
          <p:nvPr/>
        </p:nvSpPr>
        <p:spPr>
          <a:xfrm>
            <a:off x="9479280" y="4907280"/>
            <a:ext cx="4282440" cy="2346960"/>
          </a:xfrm>
          <a:custGeom>
            <a:avLst/>
            <a:gdLst>
              <a:gd name="connsiteX0" fmla="*/ 0 w 4282440"/>
              <a:gd name="connsiteY0" fmla="*/ 2346960 h 2346960"/>
              <a:gd name="connsiteX1" fmla="*/ 1661160 w 4282440"/>
              <a:gd name="connsiteY1" fmla="*/ 1844040 h 2346960"/>
              <a:gd name="connsiteX2" fmla="*/ 1874520 w 4282440"/>
              <a:gd name="connsiteY2" fmla="*/ 731520 h 2346960"/>
              <a:gd name="connsiteX3" fmla="*/ 3276600 w 4282440"/>
              <a:gd name="connsiteY3" fmla="*/ 822960 h 2346960"/>
              <a:gd name="connsiteX4" fmla="*/ 4282440 w 4282440"/>
              <a:gd name="connsiteY4" fmla="*/ 0 h 23469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2440" h="2346960">
                <a:moveTo>
                  <a:pt x="0" y="2346960"/>
                </a:moveTo>
                <a:cubicBezTo>
                  <a:pt x="674370" y="2230120"/>
                  <a:pt x="1348740" y="2113280"/>
                  <a:pt x="1661160" y="1844040"/>
                </a:cubicBezTo>
                <a:cubicBezTo>
                  <a:pt x="1973580" y="1574800"/>
                  <a:pt x="1605280" y="901700"/>
                  <a:pt x="1874520" y="731520"/>
                </a:cubicBezTo>
                <a:cubicBezTo>
                  <a:pt x="2143760" y="561340"/>
                  <a:pt x="2875280" y="944880"/>
                  <a:pt x="3276600" y="822960"/>
                </a:cubicBezTo>
                <a:cubicBezTo>
                  <a:pt x="3677920" y="701040"/>
                  <a:pt x="3980180" y="350520"/>
                  <a:pt x="4282440"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5" name="Picture 2" descr="http://127.0.0.1:3000/images/like-tweet.jpg"/>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425568" y="5472356"/>
            <a:ext cx="654801" cy="432168"/>
          </a:xfrm>
          <a:prstGeom prst="rect">
            <a:avLst/>
          </a:prstGeom>
          <a:noFill/>
          <a:extLst>
            <a:ext uri="{909E8E84-426E-40DD-AFC4-6F175D3DCCD1}">
              <a14:hiddenFill xmlns:a14="http://schemas.microsoft.com/office/drawing/2010/main">
                <a:solidFill>
                  <a:srgbClr val="FFFFFF"/>
                </a:solidFill>
              </a14:hiddenFill>
            </a:ext>
          </a:extLst>
        </p:spPr>
      </p:pic>
      <p:sp>
        <p:nvSpPr>
          <p:cNvPr id="56" name="Lightning Bolt 55"/>
          <p:cNvSpPr/>
          <p:nvPr/>
        </p:nvSpPr>
        <p:spPr>
          <a:xfrm>
            <a:off x="13682534" y="4997726"/>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ounded Rectangle 56"/>
          <p:cNvSpPr/>
          <p:nvPr/>
        </p:nvSpPr>
        <p:spPr>
          <a:xfrm>
            <a:off x="14543035" y="1495973"/>
            <a:ext cx="2631916"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000" dirty="0" smtClean="0"/>
              <a:t>Running Top3 Like Counts Aggregation</a:t>
            </a:r>
            <a:endParaRPr lang="en-US" sz="2000" dirty="0"/>
          </a:p>
        </p:txBody>
      </p:sp>
      <p:sp>
        <p:nvSpPr>
          <p:cNvPr id="58" name="Lightning Bolt 57"/>
          <p:cNvSpPr/>
          <p:nvPr/>
        </p:nvSpPr>
        <p:spPr>
          <a:xfrm>
            <a:off x="14023272" y="164281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9" name="Snagit_PPT51EF"/>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682016" y="1622054"/>
            <a:ext cx="462256" cy="851173"/>
          </a:xfrm>
          <a:prstGeom prst="rect">
            <a:avLst/>
          </a:prstGeom>
        </p:spPr>
      </p:pic>
      <p:sp>
        <p:nvSpPr>
          <p:cNvPr id="44" name="Freeform 43"/>
          <p:cNvSpPr/>
          <p:nvPr/>
        </p:nvSpPr>
        <p:spPr>
          <a:xfrm>
            <a:off x="14173200" y="2240280"/>
            <a:ext cx="365760" cy="1767840"/>
          </a:xfrm>
          <a:custGeom>
            <a:avLst/>
            <a:gdLst>
              <a:gd name="connsiteX0" fmla="*/ 0 w 365760"/>
              <a:gd name="connsiteY0" fmla="*/ 1767840 h 1767840"/>
              <a:gd name="connsiteX1" fmla="*/ 60960 w 365760"/>
              <a:gd name="connsiteY1" fmla="*/ 381000 h 1767840"/>
              <a:gd name="connsiteX2" fmla="*/ 365760 w 365760"/>
              <a:gd name="connsiteY2" fmla="*/ 0 h 1767840"/>
            </a:gdLst>
            <a:ahLst/>
            <a:cxnLst>
              <a:cxn ang="0">
                <a:pos x="connsiteX0" y="connsiteY0"/>
              </a:cxn>
              <a:cxn ang="0">
                <a:pos x="connsiteX1" y="connsiteY1"/>
              </a:cxn>
              <a:cxn ang="0">
                <a:pos x="connsiteX2" y="connsiteY2"/>
              </a:cxn>
            </a:cxnLst>
            <a:rect l="l" t="t" r="r" b="b"/>
            <a:pathLst>
              <a:path w="365760" h="1767840">
                <a:moveTo>
                  <a:pt x="0" y="1767840"/>
                </a:moveTo>
                <a:cubicBezTo>
                  <a:pt x="0" y="1221740"/>
                  <a:pt x="0" y="675640"/>
                  <a:pt x="60960" y="381000"/>
                </a:cubicBezTo>
                <a:cubicBezTo>
                  <a:pt x="121920" y="86360"/>
                  <a:pt x="243840" y="43180"/>
                  <a:pt x="365760" y="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0" name="Rounded Rectangle 59"/>
          <p:cNvSpPr/>
          <p:nvPr/>
        </p:nvSpPr>
        <p:spPr>
          <a:xfrm>
            <a:off x="14719416" y="2779242"/>
            <a:ext cx="2048856" cy="11206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Tweet_Like_Counts</a:t>
            </a:r>
            <a:endParaRPr lang="nl-NL" dirty="0" smtClean="0"/>
          </a:p>
          <a:p>
            <a:pPr algn="ctr"/>
            <a:r>
              <a:rPr lang="nl-NL" dirty="0" smtClean="0"/>
              <a:t>Topic</a:t>
            </a:r>
            <a:endParaRPr lang="nl-NL" dirty="0"/>
          </a:p>
        </p:txBody>
      </p:sp>
      <p:sp>
        <p:nvSpPr>
          <p:cNvPr id="46" name="Freeform 45"/>
          <p:cNvSpPr/>
          <p:nvPr/>
        </p:nvSpPr>
        <p:spPr>
          <a:xfrm>
            <a:off x="16748760" y="2529840"/>
            <a:ext cx="495859" cy="1219200"/>
          </a:xfrm>
          <a:custGeom>
            <a:avLst/>
            <a:gdLst>
              <a:gd name="connsiteX0" fmla="*/ 381000 w 495859"/>
              <a:gd name="connsiteY0" fmla="*/ 0 h 1219200"/>
              <a:gd name="connsiteX1" fmla="*/ 472440 w 495859"/>
              <a:gd name="connsiteY1" fmla="*/ 1005840 h 1219200"/>
              <a:gd name="connsiteX2" fmla="*/ 0 w 495859"/>
              <a:gd name="connsiteY2" fmla="*/ 1219200 h 1219200"/>
            </a:gdLst>
            <a:ahLst/>
            <a:cxnLst>
              <a:cxn ang="0">
                <a:pos x="connsiteX0" y="connsiteY0"/>
              </a:cxn>
              <a:cxn ang="0">
                <a:pos x="connsiteX1" y="connsiteY1"/>
              </a:cxn>
              <a:cxn ang="0">
                <a:pos x="connsiteX2" y="connsiteY2"/>
              </a:cxn>
            </a:cxnLst>
            <a:rect l="l" t="t" r="r" b="b"/>
            <a:pathLst>
              <a:path w="495859" h="1219200">
                <a:moveTo>
                  <a:pt x="381000" y="0"/>
                </a:moveTo>
                <a:cubicBezTo>
                  <a:pt x="458470" y="401320"/>
                  <a:pt x="535940" y="802640"/>
                  <a:pt x="472440" y="1005840"/>
                </a:cubicBezTo>
                <a:cubicBezTo>
                  <a:pt x="408940" y="1209040"/>
                  <a:pt x="204470" y="1214120"/>
                  <a:pt x="0" y="121920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1" name="Lightning Bolt 60"/>
          <p:cNvSpPr/>
          <p:nvPr/>
        </p:nvSpPr>
        <p:spPr>
          <a:xfrm>
            <a:off x="16733394" y="383539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Freeform 47"/>
          <p:cNvSpPr/>
          <p:nvPr/>
        </p:nvSpPr>
        <p:spPr>
          <a:xfrm>
            <a:off x="12420600" y="3901440"/>
            <a:ext cx="3640260" cy="3368040"/>
          </a:xfrm>
          <a:custGeom>
            <a:avLst/>
            <a:gdLst>
              <a:gd name="connsiteX0" fmla="*/ 3489960 w 3640260"/>
              <a:gd name="connsiteY0" fmla="*/ 0 h 3368040"/>
              <a:gd name="connsiteX1" fmla="*/ 3230880 w 3640260"/>
              <a:gd name="connsiteY1" fmla="*/ 2468880 h 3368040"/>
              <a:gd name="connsiteX2" fmla="*/ 0 w 3640260"/>
              <a:gd name="connsiteY2" fmla="*/ 3368040 h 3368040"/>
            </a:gdLst>
            <a:ahLst/>
            <a:cxnLst>
              <a:cxn ang="0">
                <a:pos x="connsiteX0" y="connsiteY0"/>
              </a:cxn>
              <a:cxn ang="0">
                <a:pos x="connsiteX1" y="connsiteY1"/>
              </a:cxn>
              <a:cxn ang="0">
                <a:pos x="connsiteX2" y="connsiteY2"/>
              </a:cxn>
            </a:cxnLst>
            <a:rect l="l" t="t" r="r" b="b"/>
            <a:pathLst>
              <a:path w="3640260" h="3368040">
                <a:moveTo>
                  <a:pt x="3489960" y="0"/>
                </a:moveTo>
                <a:cubicBezTo>
                  <a:pt x="3651250" y="953770"/>
                  <a:pt x="3812540" y="1907540"/>
                  <a:pt x="3230880" y="2468880"/>
                </a:cubicBezTo>
                <a:cubicBezTo>
                  <a:pt x="2649220" y="3030220"/>
                  <a:pt x="1324610" y="3199130"/>
                  <a:pt x="0" y="336804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2" name="Lightning Bolt 61"/>
          <p:cNvSpPr/>
          <p:nvPr/>
        </p:nvSpPr>
        <p:spPr>
          <a:xfrm>
            <a:off x="12451080" y="687126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p:cNvCxnSpPr/>
          <p:nvPr/>
        </p:nvCxnSpPr>
        <p:spPr>
          <a:xfrm flipH="1">
            <a:off x="9256331" y="7254240"/>
            <a:ext cx="3148598" cy="1171328"/>
          </a:xfrm>
          <a:prstGeom prst="straightConnector1">
            <a:avLst/>
          </a:prstGeom>
          <a:ln w="57150">
            <a:solidFill>
              <a:schemeClr val="accent1">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031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29" grpId="0" animBg="1"/>
      <p:bldP spid="56" grpId="0" animBg="1"/>
      <p:bldP spid="57" grpId="0" animBg="1"/>
      <p:bldP spid="58" grpId="0" animBg="1"/>
      <p:bldP spid="44" grpId="0" animBg="1"/>
      <p:bldP spid="60" grpId="0" animBg="1"/>
      <p:bldP spid="46" grpId="0" animBg="1"/>
      <p:bldP spid="61" grpId="0" animBg="1"/>
      <p:bldP spid="48" grpId="0" animBg="1"/>
      <p:bldP spid="6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Websockets</a:t>
            </a:r>
            <a:r>
              <a:rPr lang="en-US" dirty="0" smtClean="0"/>
              <a:t> </a:t>
            </a:r>
            <a:r>
              <a:rPr lang="en-US" dirty="0"/>
              <a:t>– server side</a:t>
            </a:r>
            <a:endParaRPr lang="nl-NL" dirty="0"/>
          </a:p>
        </p:txBody>
      </p:sp>
      <p:pic>
        <p:nvPicPr>
          <p:cNvPr id="4" name="Picture 3"/>
          <p:cNvPicPr>
            <a:picLocks noChangeAspect="1"/>
          </p:cNvPicPr>
          <p:nvPr/>
        </p:nvPicPr>
        <p:blipFill>
          <a:blip r:embed="rId2"/>
          <a:stretch>
            <a:fillRect/>
          </a:stretch>
        </p:blipFill>
        <p:spPr>
          <a:xfrm>
            <a:off x="977771" y="1793271"/>
            <a:ext cx="10064302" cy="7649887"/>
          </a:xfrm>
          <a:prstGeom prst="rect">
            <a:avLst/>
          </a:prstGeom>
        </p:spPr>
      </p:pic>
      <p:pic>
        <p:nvPicPr>
          <p:cNvPr id="5" name="Picture 4"/>
          <p:cNvPicPr>
            <a:picLocks noChangeAspect="1"/>
          </p:cNvPicPr>
          <p:nvPr/>
        </p:nvPicPr>
        <p:blipFill>
          <a:blip r:embed="rId3"/>
          <a:stretch>
            <a:fillRect/>
          </a:stretch>
        </p:blipFill>
        <p:spPr>
          <a:xfrm>
            <a:off x="9724938" y="906705"/>
            <a:ext cx="7399279" cy="6629935"/>
          </a:xfrm>
          <a:prstGeom prst="rect">
            <a:avLst/>
          </a:prstGeom>
        </p:spPr>
      </p:pic>
      <p:cxnSp>
        <p:nvCxnSpPr>
          <p:cNvPr id="7" name="Straight Arrow Connector 6"/>
          <p:cNvCxnSpPr/>
          <p:nvPr/>
        </p:nvCxnSpPr>
        <p:spPr>
          <a:xfrm flipV="1">
            <a:off x="6816436" y="4433455"/>
            <a:ext cx="2908502" cy="120534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8" name="Heptagon 7"/>
          <p:cNvSpPr/>
          <p:nvPr/>
        </p:nvSpPr>
        <p:spPr>
          <a:xfrm>
            <a:off x="583941" y="2697183"/>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Heptagon 8"/>
          <p:cNvSpPr/>
          <p:nvPr/>
        </p:nvSpPr>
        <p:spPr>
          <a:xfrm>
            <a:off x="583941" y="3076314"/>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Heptagon 9"/>
          <p:cNvSpPr/>
          <p:nvPr/>
        </p:nvSpPr>
        <p:spPr>
          <a:xfrm>
            <a:off x="583941" y="403210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Heptagon 10"/>
          <p:cNvSpPr/>
          <p:nvPr/>
        </p:nvSpPr>
        <p:spPr>
          <a:xfrm>
            <a:off x="1387505" y="5247756"/>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Heptagon 11"/>
          <p:cNvSpPr/>
          <p:nvPr/>
        </p:nvSpPr>
        <p:spPr>
          <a:xfrm>
            <a:off x="780856" y="8056679"/>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Heptagon 12"/>
          <p:cNvSpPr/>
          <p:nvPr/>
        </p:nvSpPr>
        <p:spPr>
          <a:xfrm>
            <a:off x="1387505" y="5638800"/>
            <a:ext cx="393830" cy="379131"/>
          </a:xfrm>
          <a:prstGeom prst="hep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420243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521309" cy="1346288"/>
          </a:xfrm>
        </p:spPr>
        <p:txBody>
          <a:bodyPr/>
          <a:lstStyle/>
          <a:p>
            <a:r>
              <a:rPr lang="en-US" dirty="0" smtClean="0"/>
              <a:t>Create stream from topic &amp; Table from stream</a:t>
            </a:r>
            <a:endParaRPr lang="nl-NL" dirty="0"/>
          </a:p>
        </p:txBody>
      </p:sp>
      <p:sp>
        <p:nvSpPr>
          <p:cNvPr id="3" name="Rectangle 2"/>
          <p:cNvSpPr/>
          <p:nvPr/>
        </p:nvSpPr>
        <p:spPr>
          <a:xfrm>
            <a:off x="1098484" y="2189748"/>
            <a:ext cx="14279879" cy="7057248"/>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3600" dirty="0">
                <a:latin typeface="Lucida Console" panose="020B0609040504020204" pitchFamily="49" charset="0"/>
              </a:rPr>
              <a:t>CREATE STREAM </a:t>
            </a:r>
            <a:r>
              <a:rPr lang="en-US" sz="3600" dirty="0" err="1">
                <a:latin typeface="Lucida Console" panose="020B0609040504020204" pitchFamily="49" charset="0"/>
              </a:rPr>
              <a:t>tweet_likes</a:t>
            </a:r>
            <a:r>
              <a:rPr lang="en-US" sz="3600" dirty="0">
                <a:latin typeface="Lucida Console" panose="020B0609040504020204" pitchFamily="49" charset="0"/>
              </a:rPr>
              <a:t> ( </a:t>
            </a:r>
            <a:r>
              <a:rPr lang="en-US" sz="3600" dirty="0" err="1">
                <a:latin typeface="Lucida Console" panose="020B0609040504020204" pitchFamily="49" charset="0"/>
              </a:rPr>
              <a:t>tweetId</a:t>
            </a:r>
            <a:r>
              <a:rPr lang="en-US" sz="3600" dirty="0">
                <a:latin typeface="Lucida Console" panose="020B0609040504020204" pitchFamily="49" charset="0"/>
              </a:rPr>
              <a:t> VARCHAR) </a:t>
            </a:r>
            <a:r>
              <a:rPr lang="en-US" sz="3600" dirty="0" smtClean="0">
                <a:latin typeface="Lucida Console" panose="020B0609040504020204" pitchFamily="49" charset="0"/>
              </a:rPr>
              <a:t/>
            </a:r>
            <a:br>
              <a:rPr lang="en-US" sz="3600" dirty="0" smtClean="0">
                <a:latin typeface="Lucida Console" panose="020B0609040504020204" pitchFamily="49" charset="0"/>
              </a:rPr>
            </a:br>
            <a:r>
              <a:rPr lang="en-US" sz="3600" dirty="0" smtClean="0">
                <a:latin typeface="Lucida Console" panose="020B0609040504020204" pitchFamily="49" charset="0"/>
              </a:rPr>
              <a:t>WITH </a:t>
            </a:r>
            <a:r>
              <a:rPr lang="en-US" sz="3600" dirty="0">
                <a:latin typeface="Lucida Console" panose="020B0609040504020204" pitchFamily="49" charset="0"/>
              </a:rPr>
              <a:t>(KAFKA_TOPIC=</a:t>
            </a:r>
            <a:r>
              <a:rPr lang="en-US" sz="3600" dirty="0" smtClean="0">
                <a:latin typeface="Lucida Console" panose="020B0609040504020204" pitchFamily="49" charset="0"/>
              </a:rPr>
              <a:t>'tweet-</a:t>
            </a:r>
            <a:r>
              <a:rPr lang="en-US" sz="3600" dirty="0" err="1" smtClean="0">
                <a:latin typeface="Lucida Console" panose="020B0609040504020204" pitchFamily="49" charset="0"/>
              </a:rPr>
              <a:t>like_topic</a:t>
            </a:r>
            <a:r>
              <a:rPr lang="en-US" sz="3600" dirty="0" smtClean="0">
                <a:latin typeface="Lucida Console" panose="020B0609040504020204" pitchFamily="49" charset="0"/>
              </a:rPr>
              <a:t>' , VALUE_FORMAT</a:t>
            </a:r>
            <a:r>
              <a:rPr lang="en-US" sz="3600" dirty="0">
                <a:latin typeface="Lucida Console" panose="020B0609040504020204" pitchFamily="49" charset="0"/>
              </a:rPr>
              <a:t>='JSON', KEY='</a:t>
            </a:r>
            <a:r>
              <a:rPr lang="en-US" sz="3600" dirty="0" err="1">
                <a:latin typeface="Lucida Console" panose="020B0609040504020204" pitchFamily="49" charset="0"/>
              </a:rPr>
              <a:t>tweetId</a:t>
            </a:r>
            <a:r>
              <a:rPr lang="en-US" sz="3600" dirty="0" smtClean="0">
                <a:latin typeface="Lucida Console" panose="020B0609040504020204" pitchFamily="49" charset="0"/>
              </a:rPr>
              <a:t>');</a:t>
            </a:r>
            <a:r>
              <a:rPr lang="en-US" sz="3600" dirty="0">
                <a:latin typeface="Lucida Console" panose="020B0609040504020204" pitchFamily="49" charset="0"/>
              </a:rPr>
              <a:t/>
            </a:r>
            <a:br>
              <a:rPr lang="en-US" sz="3600" dirty="0">
                <a:latin typeface="Lucida Console" panose="020B0609040504020204" pitchFamily="49" charset="0"/>
              </a:rPr>
            </a:br>
            <a:r>
              <a:rPr lang="en-US" sz="3600" dirty="0">
                <a:latin typeface="Lucida Console" panose="020B0609040504020204" pitchFamily="49" charset="0"/>
              </a:rPr>
              <a:t/>
            </a:r>
            <a:br>
              <a:rPr lang="en-US" sz="3600" dirty="0">
                <a:latin typeface="Lucida Console" panose="020B0609040504020204" pitchFamily="49" charset="0"/>
              </a:rPr>
            </a:br>
            <a:r>
              <a:rPr lang="en-US" sz="3600" dirty="0">
                <a:latin typeface="Lucida Console" panose="020B0609040504020204" pitchFamily="49" charset="0"/>
              </a:rPr>
              <a:t>create </a:t>
            </a:r>
            <a:r>
              <a:rPr lang="en-US" sz="3600" dirty="0" smtClean="0">
                <a:latin typeface="Lucida Console" panose="020B0609040504020204" pitchFamily="49" charset="0"/>
              </a:rPr>
              <a:t>table </a:t>
            </a:r>
            <a:r>
              <a:rPr lang="en-US" sz="3600" dirty="0" err="1" smtClean="0">
                <a:latin typeface="Lucida Console" panose="020B0609040504020204" pitchFamily="49" charset="0"/>
              </a:rPr>
              <a:t>like_counts</a:t>
            </a:r>
            <a:r>
              <a:rPr lang="en-US" sz="3600" dirty="0" smtClean="0">
                <a:latin typeface="Lucida Console" panose="020B0609040504020204" pitchFamily="49" charset="0"/>
              </a:rPr>
              <a:t> as </a:t>
            </a:r>
            <a:br>
              <a:rPr lang="en-US" sz="3600" dirty="0" smtClean="0">
                <a:latin typeface="Lucida Console" panose="020B0609040504020204" pitchFamily="49" charset="0"/>
              </a:rPr>
            </a:br>
            <a:r>
              <a:rPr lang="en-US" sz="3600" dirty="0" smtClean="0">
                <a:latin typeface="Lucida Console" panose="020B0609040504020204" pitchFamily="49" charset="0"/>
              </a:rPr>
              <a:t>select </a:t>
            </a:r>
            <a:r>
              <a:rPr lang="en-US" sz="3600" dirty="0">
                <a:latin typeface="Lucida Console" panose="020B0609040504020204" pitchFamily="49" charset="0"/>
              </a:rPr>
              <a:t>count(*) </a:t>
            </a:r>
            <a:r>
              <a:rPr lang="en-US" sz="3600" dirty="0" err="1" smtClean="0">
                <a:latin typeface="Lucida Console" panose="020B0609040504020204" pitchFamily="49" charset="0"/>
              </a:rPr>
              <a:t>likeCount</a:t>
            </a:r>
            <a:endParaRPr lang="en-US" sz="3600" dirty="0" smtClean="0">
              <a:latin typeface="Lucida Console" panose="020B0609040504020204" pitchFamily="49" charset="0"/>
            </a:endParaRPr>
          </a:p>
          <a:p>
            <a:r>
              <a:rPr lang="en-US" sz="3600" dirty="0" smtClean="0">
                <a:latin typeface="Lucida Console" panose="020B0609040504020204" pitchFamily="49" charset="0"/>
              </a:rPr>
              <a:t>,      </a:t>
            </a:r>
            <a:r>
              <a:rPr lang="en-US" sz="3600" dirty="0" err="1" smtClean="0">
                <a:latin typeface="Lucida Console" panose="020B0609040504020204" pitchFamily="49" charset="0"/>
              </a:rPr>
              <a:t>tweetId</a:t>
            </a:r>
            <a:r>
              <a:rPr lang="en-US" sz="3600" dirty="0" smtClean="0">
                <a:latin typeface="Lucida Console" panose="020B0609040504020204" pitchFamily="49" charset="0"/>
              </a:rPr>
              <a:t> </a:t>
            </a:r>
          </a:p>
          <a:p>
            <a:r>
              <a:rPr lang="en-US" sz="3600" dirty="0" smtClean="0">
                <a:latin typeface="Lucida Console" panose="020B0609040504020204" pitchFamily="49" charset="0"/>
              </a:rPr>
              <a:t>,      </a:t>
            </a:r>
            <a:r>
              <a:rPr lang="en-US" sz="3600" dirty="0" err="1" smtClean="0">
                <a:latin typeface="Lucida Console" panose="020B0609040504020204" pitchFamily="49" charset="0"/>
              </a:rPr>
              <a:t>tagFilter</a:t>
            </a:r>
            <a:r>
              <a:rPr lang="en-US" sz="3600" dirty="0" smtClean="0">
                <a:latin typeface="Lucida Console" panose="020B0609040504020204" pitchFamily="49" charset="0"/>
              </a:rPr>
              <a:t/>
            </a:r>
            <a:br>
              <a:rPr lang="en-US" sz="3600" dirty="0" smtClean="0">
                <a:latin typeface="Lucida Console" panose="020B0609040504020204" pitchFamily="49" charset="0"/>
              </a:rPr>
            </a:br>
            <a:r>
              <a:rPr lang="en-US" sz="3600" dirty="0" smtClean="0">
                <a:latin typeface="Lucida Console" panose="020B0609040504020204" pitchFamily="49" charset="0"/>
              </a:rPr>
              <a:t>from   </a:t>
            </a:r>
            <a:r>
              <a:rPr lang="en-US" sz="3600" dirty="0" err="1" smtClean="0">
                <a:latin typeface="Lucida Console" panose="020B0609040504020204" pitchFamily="49" charset="0"/>
              </a:rPr>
              <a:t>tweet_likes</a:t>
            </a:r>
            <a:r>
              <a:rPr lang="en-US" sz="3600" dirty="0" smtClean="0">
                <a:latin typeface="Lucida Console" panose="020B0609040504020204" pitchFamily="49" charset="0"/>
              </a:rPr>
              <a:t> </a:t>
            </a:r>
            <a:br>
              <a:rPr lang="en-US" sz="3600" dirty="0" smtClean="0">
                <a:latin typeface="Lucida Console" panose="020B0609040504020204" pitchFamily="49" charset="0"/>
              </a:rPr>
            </a:br>
            <a:r>
              <a:rPr lang="en-US" sz="3600" dirty="0" smtClean="0">
                <a:latin typeface="Lucida Console" panose="020B0609040504020204" pitchFamily="49" charset="0"/>
              </a:rPr>
              <a:t>window hopping ( size </a:t>
            </a:r>
            <a:r>
              <a:rPr lang="en-US" sz="3600" dirty="0">
                <a:latin typeface="Lucida Console" panose="020B0609040504020204" pitchFamily="49" charset="0"/>
              </a:rPr>
              <a:t>60 </a:t>
            </a:r>
            <a:r>
              <a:rPr lang="en-US" sz="3600" dirty="0" smtClean="0">
                <a:latin typeface="Lucida Console" panose="020B0609040504020204" pitchFamily="49" charset="0"/>
              </a:rPr>
              <a:t>seconds</a:t>
            </a:r>
            <a:br>
              <a:rPr lang="en-US" sz="3600" dirty="0" smtClean="0">
                <a:latin typeface="Lucida Console" panose="020B0609040504020204" pitchFamily="49" charset="0"/>
              </a:rPr>
            </a:br>
            <a:r>
              <a:rPr lang="en-US" sz="3600" dirty="0" smtClean="0">
                <a:latin typeface="Lucida Console" panose="020B0609040504020204" pitchFamily="49" charset="0"/>
              </a:rPr>
              <a:t>               , advance 10 seconds) </a:t>
            </a:r>
            <a:br>
              <a:rPr lang="en-US" sz="3600" dirty="0" smtClean="0">
                <a:latin typeface="Lucida Console" panose="020B0609040504020204" pitchFamily="49" charset="0"/>
              </a:rPr>
            </a:br>
            <a:r>
              <a:rPr lang="en-US" sz="3600" dirty="0" smtClean="0">
                <a:latin typeface="Lucida Console" panose="020B0609040504020204" pitchFamily="49" charset="0"/>
              </a:rPr>
              <a:t>group </a:t>
            </a:r>
            <a:r>
              <a:rPr lang="en-US" sz="3600" dirty="0">
                <a:latin typeface="Lucida Console" panose="020B0609040504020204" pitchFamily="49" charset="0"/>
              </a:rPr>
              <a:t>by </a:t>
            </a:r>
            <a:r>
              <a:rPr lang="en-US" sz="3600" dirty="0" err="1" smtClean="0">
                <a:latin typeface="Lucida Console" panose="020B0609040504020204" pitchFamily="49" charset="0"/>
              </a:rPr>
              <a:t>tweetId</a:t>
            </a:r>
            <a:r>
              <a:rPr lang="en-US" sz="3600" dirty="0" smtClean="0">
                <a:latin typeface="Lucida Console" panose="020B0609040504020204" pitchFamily="49" charset="0"/>
              </a:rPr>
              <a:t>, </a:t>
            </a:r>
            <a:r>
              <a:rPr lang="en-US" sz="3600" dirty="0" err="1" smtClean="0">
                <a:latin typeface="Lucida Console" panose="020B0609040504020204" pitchFamily="49" charset="0"/>
              </a:rPr>
              <a:t>tagFilter</a:t>
            </a:r>
            <a:r>
              <a:rPr lang="en-US" sz="3600" dirty="0" smtClean="0">
                <a:latin typeface="Lucida Console" panose="020B0609040504020204" pitchFamily="49" charset="0"/>
              </a:rPr>
              <a:t>;</a:t>
            </a:r>
            <a:endParaRPr lang="en-US" sz="3600" dirty="0">
              <a:latin typeface="Lucida Console" panose="020B0609040504020204" pitchFamily="49" charset="0"/>
            </a:endParaRPr>
          </a:p>
        </p:txBody>
      </p:sp>
      <p:pic>
        <p:nvPicPr>
          <p:cNvPr id="6" name="Snagit_PPT51E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9079" y="6328283"/>
            <a:ext cx="1585097" cy="2918713"/>
          </a:xfrm>
          <a:prstGeom prst="rect">
            <a:avLst/>
          </a:prstGeom>
        </p:spPr>
      </p:pic>
    </p:spTree>
    <p:extLst>
      <p:ext uri="{BB962C8B-B14F-4D97-AF65-F5344CB8AC3E}">
        <p14:creationId xmlns:p14="http://schemas.microsoft.com/office/powerpoint/2010/main" val="1615118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521309" cy="1346288"/>
          </a:xfrm>
        </p:spPr>
        <p:txBody>
          <a:bodyPr/>
          <a:lstStyle/>
          <a:p>
            <a:r>
              <a:rPr lang="en-US" dirty="0" smtClean="0"/>
              <a:t>Create stream from table &amp; enriched stream from stream</a:t>
            </a:r>
            <a:endParaRPr lang="nl-NL" dirty="0"/>
          </a:p>
        </p:txBody>
      </p:sp>
      <p:sp>
        <p:nvSpPr>
          <p:cNvPr id="3" name="Rectangle 2"/>
          <p:cNvSpPr/>
          <p:nvPr/>
        </p:nvSpPr>
        <p:spPr>
          <a:xfrm>
            <a:off x="1098484" y="2606040"/>
            <a:ext cx="14279879" cy="633984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3600" dirty="0">
                <a:latin typeface="Lucida Console" panose="020B0609040504020204" pitchFamily="49" charset="0"/>
              </a:rPr>
              <a:t>create stream </a:t>
            </a:r>
            <a:r>
              <a:rPr lang="en-US" sz="3600" dirty="0" smtClean="0">
                <a:latin typeface="Lucida Console" panose="020B0609040504020204" pitchFamily="49" charset="0"/>
              </a:rPr>
              <a:t>top3_likes </a:t>
            </a:r>
            <a:r>
              <a:rPr lang="en-US" sz="3600" dirty="0">
                <a:latin typeface="Lucida Console" panose="020B0609040504020204" pitchFamily="49" charset="0"/>
              </a:rPr>
              <a:t>as </a:t>
            </a:r>
            <a:br>
              <a:rPr lang="en-US" sz="3600" dirty="0">
                <a:latin typeface="Lucida Console" panose="020B0609040504020204" pitchFamily="49" charset="0"/>
              </a:rPr>
            </a:br>
            <a:r>
              <a:rPr lang="en-US" sz="3600" dirty="0">
                <a:latin typeface="Lucida Console" panose="020B0609040504020204" pitchFamily="49" charset="0"/>
              </a:rPr>
              <a:t>select </a:t>
            </a:r>
            <a:r>
              <a:rPr lang="en-US" sz="3600" dirty="0" err="1" smtClean="0">
                <a:latin typeface="Lucida Console" panose="020B0609040504020204" pitchFamily="49" charset="0"/>
              </a:rPr>
              <a:t>tweetId</a:t>
            </a:r>
            <a:r>
              <a:rPr lang="en-US" sz="3600" dirty="0">
                <a:latin typeface="Lucida Console" panose="020B0609040504020204" pitchFamily="49" charset="0"/>
              </a:rPr>
              <a:t>, </a:t>
            </a:r>
            <a:r>
              <a:rPr lang="en-US" sz="3600" dirty="0" err="1" smtClean="0">
                <a:latin typeface="Lucida Console" panose="020B0609040504020204" pitchFamily="49" charset="0"/>
              </a:rPr>
              <a:t>tagFilter</a:t>
            </a:r>
            <a:r>
              <a:rPr lang="en-US" sz="3600" dirty="0" smtClean="0">
                <a:latin typeface="Lucida Console" panose="020B0609040504020204" pitchFamily="49" charset="0"/>
              </a:rPr>
              <a:t>, </a:t>
            </a:r>
            <a:r>
              <a:rPr lang="en-US" sz="3600" dirty="0" err="1" smtClean="0">
                <a:latin typeface="Lucida Console" panose="020B0609040504020204" pitchFamily="49" charset="0"/>
              </a:rPr>
              <a:t>topk</a:t>
            </a:r>
            <a:r>
              <a:rPr lang="en-US" sz="3600" dirty="0" smtClean="0">
                <a:latin typeface="Lucida Console" panose="020B0609040504020204" pitchFamily="49" charset="0"/>
              </a:rPr>
              <a:t>( </a:t>
            </a:r>
            <a:r>
              <a:rPr lang="en-US" sz="3600" dirty="0" err="1" smtClean="0">
                <a:latin typeface="Lucida Console" panose="020B0609040504020204" pitchFamily="49" charset="0"/>
              </a:rPr>
              <a:t>likeCount</a:t>
            </a:r>
            <a:r>
              <a:rPr lang="en-US" sz="3600" dirty="0" smtClean="0">
                <a:latin typeface="Lucida Console" panose="020B0609040504020204" pitchFamily="49" charset="0"/>
              </a:rPr>
              <a:t>, 3)</a:t>
            </a:r>
            <a:r>
              <a:rPr lang="en-US" sz="3600" dirty="0">
                <a:latin typeface="Lucida Console" panose="020B0609040504020204" pitchFamily="49" charset="0"/>
              </a:rPr>
              <a:t/>
            </a:r>
            <a:br>
              <a:rPr lang="en-US" sz="3600" dirty="0">
                <a:latin typeface="Lucida Console" panose="020B0609040504020204" pitchFamily="49" charset="0"/>
              </a:rPr>
            </a:br>
            <a:r>
              <a:rPr lang="en-US" sz="3600" dirty="0">
                <a:latin typeface="Lucida Console" panose="020B0609040504020204" pitchFamily="49" charset="0"/>
              </a:rPr>
              <a:t>from </a:t>
            </a:r>
            <a:r>
              <a:rPr lang="en-US" sz="3600" dirty="0" err="1">
                <a:latin typeface="Lucida Console" panose="020B0609040504020204" pitchFamily="49" charset="0"/>
              </a:rPr>
              <a:t>like_counts</a:t>
            </a:r>
            <a:r>
              <a:rPr lang="en-US" sz="3600" dirty="0" smtClean="0">
                <a:latin typeface="Lucida Console" panose="020B0609040504020204" pitchFamily="49" charset="0"/>
              </a:rPr>
              <a:t> </a:t>
            </a:r>
            <a:r>
              <a:rPr lang="en-US" sz="3600" dirty="0">
                <a:latin typeface="Lucida Console" panose="020B0609040504020204" pitchFamily="49" charset="0"/>
              </a:rPr>
              <a:t/>
            </a:r>
            <a:br>
              <a:rPr lang="en-US" sz="3600" dirty="0">
                <a:latin typeface="Lucida Console" panose="020B0609040504020204" pitchFamily="49" charset="0"/>
              </a:rPr>
            </a:br>
            <a:r>
              <a:rPr lang="en-US" sz="3600" dirty="0" smtClean="0">
                <a:latin typeface="Lucida Console" panose="020B0609040504020204" pitchFamily="49" charset="0"/>
              </a:rPr>
              <a:t>group by </a:t>
            </a:r>
            <a:r>
              <a:rPr lang="en-US" sz="3600" dirty="0" err="1" smtClean="0">
                <a:latin typeface="Lucida Console" panose="020B0609040504020204" pitchFamily="49" charset="0"/>
              </a:rPr>
              <a:t>tagFilter</a:t>
            </a:r>
            <a:r>
              <a:rPr lang="en-US" sz="3600" dirty="0" smtClean="0">
                <a:latin typeface="Lucida Console" panose="020B0609040504020204" pitchFamily="49" charset="0"/>
              </a:rPr>
              <a:t>; </a:t>
            </a:r>
            <a:endParaRPr lang="en-US" sz="3600" dirty="0">
              <a:latin typeface="Lucida Console" panose="020B0609040504020204" pitchFamily="49" charset="0"/>
            </a:endParaRPr>
          </a:p>
          <a:p>
            <a:endParaRPr lang="en-US" sz="3600" dirty="0" smtClean="0">
              <a:latin typeface="Lucida Console" panose="020B0609040504020204" pitchFamily="49" charset="0"/>
            </a:endParaRPr>
          </a:p>
          <a:p>
            <a:r>
              <a:rPr lang="en-US" sz="3600" dirty="0" smtClean="0">
                <a:latin typeface="Lucida Console" panose="020B0609040504020204" pitchFamily="49" charset="0"/>
              </a:rPr>
              <a:t>create </a:t>
            </a:r>
            <a:r>
              <a:rPr lang="en-US" sz="3600" dirty="0">
                <a:latin typeface="Lucida Console" panose="020B0609040504020204" pitchFamily="49" charset="0"/>
              </a:rPr>
              <a:t>stream </a:t>
            </a:r>
            <a:r>
              <a:rPr lang="en-US" sz="3600" dirty="0" smtClean="0">
                <a:latin typeface="Lucida Console" panose="020B0609040504020204" pitchFamily="49" charset="0"/>
              </a:rPr>
              <a:t>enriched_top3_likes </a:t>
            </a:r>
            <a:r>
              <a:rPr lang="en-US" sz="3600" dirty="0">
                <a:latin typeface="Lucida Console" panose="020B0609040504020204" pitchFamily="49" charset="0"/>
              </a:rPr>
              <a:t>as </a:t>
            </a:r>
            <a:r>
              <a:rPr lang="en-US" sz="3600" dirty="0" smtClean="0">
                <a:latin typeface="Lucida Console" panose="020B0609040504020204" pitchFamily="49" charset="0"/>
              </a:rPr>
              <a:t/>
            </a:r>
            <a:br>
              <a:rPr lang="en-US" sz="3600" dirty="0" smtClean="0">
                <a:latin typeface="Lucida Console" panose="020B0609040504020204" pitchFamily="49" charset="0"/>
              </a:rPr>
            </a:br>
            <a:r>
              <a:rPr lang="en-US" sz="3600" dirty="0" smtClean="0">
                <a:latin typeface="Lucida Console" panose="020B0609040504020204" pitchFamily="49" charset="0"/>
              </a:rPr>
              <a:t>select </a:t>
            </a:r>
            <a:r>
              <a:rPr lang="en-US" sz="3600" dirty="0" err="1" smtClean="0">
                <a:latin typeface="Lucida Console" panose="020B0609040504020204" pitchFamily="49" charset="0"/>
              </a:rPr>
              <a:t>tl.tagFilter</a:t>
            </a:r>
            <a:r>
              <a:rPr lang="en-US" sz="3600" dirty="0" smtClean="0">
                <a:latin typeface="Lucida Console" panose="020B0609040504020204" pitchFamily="49" charset="0"/>
              </a:rPr>
              <a:t>, </a:t>
            </a:r>
            <a:r>
              <a:rPr lang="en-US" sz="3600" dirty="0" err="1" smtClean="0">
                <a:latin typeface="Lucida Console" panose="020B0609040504020204" pitchFamily="49" charset="0"/>
              </a:rPr>
              <a:t>tl.tweetId</a:t>
            </a:r>
            <a:r>
              <a:rPr lang="en-US" sz="3600" dirty="0">
                <a:latin typeface="Lucida Console" panose="020B0609040504020204" pitchFamily="49" charset="0"/>
              </a:rPr>
              <a:t>, </a:t>
            </a:r>
            <a:r>
              <a:rPr lang="en-US" sz="3600" dirty="0" err="1">
                <a:latin typeface="Lucida Console" panose="020B0609040504020204" pitchFamily="49" charset="0"/>
              </a:rPr>
              <a:t>t.text</a:t>
            </a:r>
            <a:r>
              <a:rPr lang="en-US" sz="3600" dirty="0">
                <a:latin typeface="Lucida Console" panose="020B0609040504020204" pitchFamily="49" charset="0"/>
              </a:rPr>
              <a:t>, </a:t>
            </a:r>
            <a:r>
              <a:rPr lang="en-US" sz="3600" dirty="0" err="1">
                <a:latin typeface="Lucida Console" panose="020B0609040504020204" pitchFamily="49" charset="0"/>
              </a:rPr>
              <a:t>t.rowtime</a:t>
            </a:r>
            <a:r>
              <a:rPr lang="en-US" sz="3600" dirty="0">
                <a:latin typeface="Lucida Console" panose="020B0609040504020204" pitchFamily="49" charset="0"/>
              </a:rPr>
              <a:t> </a:t>
            </a:r>
            <a:r>
              <a:rPr lang="en-US" sz="3600" dirty="0" smtClean="0">
                <a:latin typeface="Lucida Console" panose="020B0609040504020204" pitchFamily="49" charset="0"/>
              </a:rPr>
              <a:t/>
            </a:r>
            <a:br>
              <a:rPr lang="en-US" sz="3600" dirty="0" smtClean="0">
                <a:latin typeface="Lucida Console" panose="020B0609040504020204" pitchFamily="49" charset="0"/>
              </a:rPr>
            </a:br>
            <a:r>
              <a:rPr lang="en-US" sz="3600" dirty="0" smtClean="0">
                <a:latin typeface="Lucida Console" panose="020B0609040504020204" pitchFamily="49" charset="0"/>
              </a:rPr>
              <a:t>from top3_likes </a:t>
            </a:r>
            <a:r>
              <a:rPr lang="en-US" sz="3600" dirty="0" err="1">
                <a:latin typeface="Lucida Console" panose="020B0609040504020204" pitchFamily="49" charset="0"/>
              </a:rPr>
              <a:t>tl</a:t>
            </a:r>
            <a:r>
              <a:rPr lang="en-US" sz="3600" dirty="0">
                <a:latin typeface="Lucida Console" panose="020B0609040504020204" pitchFamily="49" charset="0"/>
              </a:rPr>
              <a:t> </a:t>
            </a:r>
            <a:r>
              <a:rPr lang="en-US" sz="3600" dirty="0" smtClean="0">
                <a:latin typeface="Lucida Console" panose="020B0609040504020204" pitchFamily="49" charset="0"/>
              </a:rPr>
              <a:t/>
            </a:r>
            <a:br>
              <a:rPr lang="en-US" sz="3600" dirty="0" smtClean="0">
                <a:latin typeface="Lucida Console" panose="020B0609040504020204" pitchFamily="49" charset="0"/>
              </a:rPr>
            </a:br>
            <a:r>
              <a:rPr lang="en-US" sz="3600" dirty="0" smtClean="0">
                <a:latin typeface="Lucida Console" panose="020B0609040504020204" pitchFamily="49" charset="0"/>
              </a:rPr>
              <a:t>LEFT </a:t>
            </a:r>
            <a:r>
              <a:rPr lang="en-US" sz="3600" dirty="0">
                <a:latin typeface="Lucida Console" panose="020B0609040504020204" pitchFamily="49" charset="0"/>
              </a:rPr>
              <a:t>JOIN tweets t </a:t>
            </a:r>
            <a:r>
              <a:rPr lang="en-US" sz="3600" dirty="0" smtClean="0">
                <a:latin typeface="Lucida Console" panose="020B0609040504020204" pitchFamily="49" charset="0"/>
              </a:rPr>
              <a:t/>
            </a:r>
            <a:br>
              <a:rPr lang="en-US" sz="3600" dirty="0" smtClean="0">
                <a:latin typeface="Lucida Console" panose="020B0609040504020204" pitchFamily="49" charset="0"/>
              </a:rPr>
            </a:br>
            <a:r>
              <a:rPr lang="en-US" sz="3600" dirty="0" smtClean="0">
                <a:latin typeface="Lucida Console" panose="020B0609040504020204" pitchFamily="49" charset="0"/>
              </a:rPr>
              <a:t>on </a:t>
            </a:r>
            <a:r>
              <a:rPr lang="en-US" sz="3600" dirty="0" err="1">
                <a:latin typeface="Lucida Console" panose="020B0609040504020204" pitchFamily="49" charset="0"/>
              </a:rPr>
              <a:t>tl.tweetId</a:t>
            </a:r>
            <a:r>
              <a:rPr lang="en-US" sz="3600" dirty="0">
                <a:latin typeface="Lucida Console" panose="020B0609040504020204" pitchFamily="49" charset="0"/>
              </a:rPr>
              <a:t> = </a:t>
            </a:r>
            <a:r>
              <a:rPr lang="en-US" sz="3600" dirty="0" err="1">
                <a:latin typeface="Lucida Console" panose="020B0609040504020204" pitchFamily="49" charset="0"/>
              </a:rPr>
              <a:t>t.tweetId</a:t>
            </a:r>
            <a:r>
              <a:rPr lang="en-US" sz="3600" dirty="0">
                <a:latin typeface="Lucida Console" panose="020B0609040504020204" pitchFamily="49" charset="0"/>
              </a:rPr>
              <a:t>; </a:t>
            </a:r>
          </a:p>
        </p:txBody>
      </p:sp>
      <p:pic>
        <p:nvPicPr>
          <p:cNvPr id="6" name="Snagit_PPT51E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99079" y="6328283"/>
            <a:ext cx="1585097" cy="2918713"/>
          </a:xfrm>
          <a:prstGeom prst="rect">
            <a:avLst/>
          </a:prstGeom>
        </p:spPr>
      </p:pic>
      <p:cxnSp>
        <p:nvCxnSpPr>
          <p:cNvPr id="5" name="Straight Connector 4"/>
          <p:cNvCxnSpPr/>
          <p:nvPr/>
        </p:nvCxnSpPr>
        <p:spPr>
          <a:xfrm flipV="1">
            <a:off x="1905000" y="2606040"/>
            <a:ext cx="12954000" cy="633984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2011680" y="2377440"/>
            <a:ext cx="13366683" cy="6869556"/>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491777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302328" y="2342148"/>
            <a:ext cx="17037935" cy="7074388"/>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p:txBody>
          <a:bodyPr/>
          <a:lstStyle/>
          <a:p>
            <a:r>
              <a:rPr lang="en-US" dirty="0" smtClean="0"/>
              <a:t>Running Top 3 of </a:t>
            </a:r>
            <a:br>
              <a:rPr lang="en-US" dirty="0" smtClean="0"/>
            </a:br>
            <a:r>
              <a:rPr lang="en-US" dirty="0" smtClean="0"/>
              <a:t>best liked tweets per conference</a:t>
            </a:r>
            <a:endParaRPr lang="nl-NL" dirty="0"/>
          </a:p>
        </p:txBody>
      </p:sp>
      <p:sp>
        <p:nvSpPr>
          <p:cNvPr id="10" name="Rectangle 9"/>
          <p:cNvSpPr/>
          <p:nvPr/>
        </p:nvSpPr>
        <p:spPr>
          <a:xfrm>
            <a:off x="5037651" y="3891152"/>
            <a:ext cx="2033787" cy="755270"/>
          </a:xfrm>
          <a:prstGeom prst="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Server Sent Event</a:t>
            </a:r>
            <a:endParaRPr lang="nl-NL" dirty="0"/>
          </a:p>
        </p:txBody>
      </p:sp>
      <p:sp>
        <p:nvSpPr>
          <p:cNvPr id="11" name="Left Arrow 10"/>
          <p:cNvSpPr/>
          <p:nvPr/>
        </p:nvSpPr>
        <p:spPr>
          <a:xfrm>
            <a:off x="4653420" y="3077379"/>
            <a:ext cx="451756" cy="252957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1735" y="3827589"/>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33"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24549" y="3485865"/>
            <a:ext cx="2918300" cy="14591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617902" y="3827589"/>
            <a:ext cx="1820487" cy="956923"/>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2632933" y="3464510"/>
            <a:ext cx="815631" cy="1501860"/>
          </a:xfrm>
          <a:prstGeom prst="rect">
            <a:avLst/>
          </a:prstGeom>
        </p:spPr>
      </p:pic>
      <p:pic>
        <p:nvPicPr>
          <p:cNvPr id="17" name="Picture 2" descr="http://127.0.0.1:3000/images/like-tweet.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438389" y="3672852"/>
            <a:ext cx="1805864" cy="11918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596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par>
                          <p:cTn id="9" fill="hold">
                            <p:stCondLst>
                              <p:cond delay="0"/>
                            </p:stCondLst>
                            <p:childTnLst>
                              <p:par>
                                <p:cTn id="10" presetID="10" presetClass="entr" presetSubtype="0" fill="hold" nodeType="afterEffect">
                                  <p:stCondLst>
                                    <p:cond delay="5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par>
                          <p:cTn id="13" fill="hold">
                            <p:stCondLst>
                              <p:cond delay="1000"/>
                            </p:stCondLst>
                            <p:childTnLst>
                              <p:par>
                                <p:cTn id="14" presetID="10" presetClass="entr" presetSubtype="0" fill="hold" nodeType="afterEffect">
                                  <p:stCondLst>
                                    <p:cond delay="50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childTnLst>
                          </p:cTn>
                        </p:par>
                        <p:par>
                          <p:cTn id="17" fill="hold">
                            <p:stCondLst>
                              <p:cond delay="2000"/>
                            </p:stCondLst>
                            <p:childTnLst>
                              <p:par>
                                <p:cTn id="18" presetID="10" presetClass="entr" presetSubtype="0" fill="hold" nodeType="after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3000"/>
                            </p:stCondLst>
                            <p:childTnLst>
                              <p:par>
                                <p:cTn id="22" presetID="10" presetClass="entr" presetSubtype="0" fill="hold" nodeType="after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par>
                          <p:cTn id="25" fill="hold">
                            <p:stCondLst>
                              <p:cond delay="4000"/>
                            </p:stCondLst>
                            <p:childTnLst>
                              <p:par>
                                <p:cTn id="26" presetID="10" presetClass="entr" presetSubtype="0" fill="hold" nodeType="afterEffect">
                                  <p:stCondLst>
                                    <p:cond delay="50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t>End to end flow Cloud Enabled</a:t>
            </a:r>
            <a:endParaRPr lang="nl-NL" dirty="0"/>
          </a:p>
        </p:txBody>
      </p:sp>
      <p:sp>
        <p:nvSpPr>
          <p:cNvPr id="4" name="Cloud 3"/>
          <p:cNvSpPr/>
          <p:nvPr/>
        </p:nvSpPr>
        <p:spPr>
          <a:xfrm>
            <a:off x="977771" y="2399347"/>
            <a:ext cx="1889760" cy="1030605"/>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5"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2517" y="2516197"/>
            <a:ext cx="909170" cy="739759"/>
          </a:xfrm>
          <a:prstGeom prst="rect">
            <a:avLst/>
          </a:prstGeom>
          <a:noFill/>
          <a:extLst>
            <a:ext uri="{909E8E84-426E-40DD-AFC4-6F175D3DCCD1}">
              <a14:hiddenFill xmlns:a14="http://schemas.microsoft.com/office/drawing/2010/main">
                <a:solidFill>
                  <a:srgbClr val="FFFFFF"/>
                </a:solidFill>
              </a14:hiddenFill>
            </a:ext>
          </a:extLst>
        </p:spPr>
      </p:pic>
      <p:sp>
        <p:nvSpPr>
          <p:cNvPr id="9" name="Cloud 8"/>
          <p:cNvSpPr/>
          <p:nvPr/>
        </p:nvSpPr>
        <p:spPr>
          <a:xfrm>
            <a:off x="5867400" y="1175657"/>
            <a:ext cx="10823146" cy="330371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US"/>
          </a:p>
        </p:txBody>
      </p:sp>
      <p:sp>
        <p:nvSpPr>
          <p:cNvPr id="10" name="Rounded Rectangle 9"/>
          <p:cNvSpPr/>
          <p:nvPr/>
        </p:nvSpPr>
        <p:spPr>
          <a:xfrm>
            <a:off x="8338484" y="2178708"/>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 name="Rounded Rectangle 11"/>
          <p:cNvSpPr/>
          <p:nvPr/>
        </p:nvSpPr>
        <p:spPr>
          <a:xfrm>
            <a:off x="8338484" y="2178708"/>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bg2">
                    <a:lumMod val="95000"/>
                  </a:schemeClr>
                </a:solidFill>
              </a:rPr>
              <a:t>API</a:t>
            </a:r>
            <a:endParaRPr lang="en-US" sz="1600" b="1" dirty="0">
              <a:solidFill>
                <a:schemeClr val="bg2">
                  <a:lumMod val="95000"/>
                </a:schemeClr>
              </a:solidFill>
            </a:endParaRPr>
          </a:p>
        </p:txBody>
      </p:sp>
      <p:sp>
        <p:nvSpPr>
          <p:cNvPr id="16" name="Rounded Rectangle 15"/>
          <p:cNvSpPr/>
          <p:nvPr/>
        </p:nvSpPr>
        <p:spPr>
          <a:xfrm>
            <a:off x="10515306" y="1958438"/>
            <a:ext cx="3708876" cy="129751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dirty="0" smtClean="0">
              <a:solidFill>
                <a:schemeClr val="tx2"/>
              </a:solidFill>
            </a:endParaRPr>
          </a:p>
          <a:p>
            <a:pPr algn="ctr"/>
            <a:endParaRPr lang="nl-NL" sz="1600" dirty="0" smtClean="0">
              <a:solidFill>
                <a:schemeClr val="tx2"/>
              </a:solidFill>
            </a:endParaRPr>
          </a:p>
          <a:p>
            <a:pPr algn="ctr"/>
            <a:r>
              <a:rPr lang="nl-NL" sz="1600" dirty="0" err="1" smtClean="0">
                <a:solidFill>
                  <a:schemeClr val="tx2"/>
                </a:solidFill>
              </a:rPr>
              <a:t>EventHub</a:t>
            </a:r>
            <a:r>
              <a:rPr lang="nl-NL" sz="1600" dirty="0" smtClean="0">
                <a:solidFill>
                  <a:schemeClr val="tx2"/>
                </a:solidFill>
              </a:rPr>
              <a:t> CS</a:t>
            </a:r>
          </a:p>
          <a:p>
            <a:pPr algn="ctr"/>
            <a:endParaRPr lang="en-US" sz="1600" dirty="0">
              <a:solidFill>
                <a:schemeClr val="tx2"/>
              </a:solidFill>
            </a:endParaRPr>
          </a:p>
          <a:p>
            <a:pPr algn="ctr"/>
            <a:endParaRPr lang="en-US" sz="1600" dirty="0">
              <a:solidFill>
                <a:schemeClr val="tx2"/>
              </a:solidFill>
            </a:endParaRPr>
          </a:p>
        </p:txBody>
      </p:sp>
      <p:pic>
        <p:nvPicPr>
          <p:cNvPr id="2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444996" y="1992988"/>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21" name="Lightning Bolt 20"/>
          <p:cNvSpPr/>
          <p:nvPr/>
        </p:nvSpPr>
        <p:spPr>
          <a:xfrm>
            <a:off x="10515306" y="170041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p:cNvSpPr txBox="1"/>
          <p:nvPr/>
        </p:nvSpPr>
        <p:spPr>
          <a:xfrm>
            <a:off x="8831015" y="2531133"/>
            <a:ext cx="381836" cy="523220"/>
          </a:xfrm>
          <a:prstGeom prst="rect">
            <a:avLst/>
          </a:prstGeom>
          <a:noFill/>
        </p:spPr>
        <p:txBody>
          <a:bodyPr wrap="none" rtlCol="0">
            <a:spAutoFit/>
          </a:bodyPr>
          <a:lstStyle/>
          <a:p>
            <a:r>
              <a:rPr lang="nl-NL" sz="2800" dirty="0" smtClean="0"/>
              <a:t>µ</a:t>
            </a:r>
            <a:endParaRPr lang="nl-NL" sz="2800" dirty="0"/>
          </a:p>
        </p:txBody>
      </p:sp>
      <p:sp>
        <p:nvSpPr>
          <p:cNvPr id="25" name="Cloud 24"/>
          <p:cNvSpPr/>
          <p:nvPr/>
        </p:nvSpPr>
        <p:spPr>
          <a:xfrm>
            <a:off x="8395065" y="5223684"/>
            <a:ext cx="7006641" cy="228614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6" name="Lightning Bolt 25"/>
          <p:cNvSpPr/>
          <p:nvPr/>
        </p:nvSpPr>
        <p:spPr>
          <a:xfrm>
            <a:off x="9495451" y="269669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9382910" y="289502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Freeform 30"/>
          <p:cNvSpPr/>
          <p:nvPr/>
        </p:nvSpPr>
        <p:spPr>
          <a:xfrm>
            <a:off x="6335486" y="1358201"/>
            <a:ext cx="2134339" cy="906482"/>
          </a:xfrm>
          <a:custGeom>
            <a:avLst/>
            <a:gdLst>
              <a:gd name="connsiteX0" fmla="*/ 0 w 2481943"/>
              <a:gd name="connsiteY0" fmla="*/ 1045366 h 1332749"/>
              <a:gd name="connsiteX1" fmla="*/ 1045028 w 2481943"/>
              <a:gd name="connsiteY1" fmla="*/ 337 h 1332749"/>
              <a:gd name="connsiteX2" fmla="*/ 1254034 w 2481943"/>
              <a:gd name="connsiteY2" fmla="*/ 927800 h 1332749"/>
              <a:gd name="connsiteX3" fmla="*/ 1933303 w 2481943"/>
              <a:gd name="connsiteY3" fmla="*/ 640417 h 1332749"/>
              <a:gd name="connsiteX4" fmla="*/ 2481943 w 2481943"/>
              <a:gd name="connsiteY4" fmla="*/ 1332749 h 13327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81943" h="1332749">
                <a:moveTo>
                  <a:pt x="0" y="1045366"/>
                </a:moveTo>
                <a:cubicBezTo>
                  <a:pt x="418011" y="532648"/>
                  <a:pt x="836022" y="19931"/>
                  <a:pt x="1045028" y="337"/>
                </a:cubicBezTo>
                <a:cubicBezTo>
                  <a:pt x="1254034" y="-19257"/>
                  <a:pt x="1105988" y="821120"/>
                  <a:pt x="1254034" y="927800"/>
                </a:cubicBezTo>
                <a:cubicBezTo>
                  <a:pt x="1402080" y="1034480"/>
                  <a:pt x="1728652" y="572925"/>
                  <a:pt x="1933303" y="640417"/>
                </a:cubicBezTo>
                <a:cubicBezTo>
                  <a:pt x="2137955" y="707908"/>
                  <a:pt x="2309949" y="1020328"/>
                  <a:pt x="2481943" y="133274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Freeform 31"/>
          <p:cNvSpPr/>
          <p:nvPr/>
        </p:nvSpPr>
        <p:spPr>
          <a:xfrm>
            <a:off x="2450881" y="2207623"/>
            <a:ext cx="1742296" cy="650374"/>
          </a:xfrm>
          <a:custGeom>
            <a:avLst/>
            <a:gdLst>
              <a:gd name="connsiteX0" fmla="*/ 1742296 w 1742296"/>
              <a:gd name="connsiteY0" fmla="*/ 0 h 650374"/>
              <a:gd name="connsiteX1" fmla="*/ 83313 w 1742296"/>
              <a:gd name="connsiteY1" fmla="*/ 52251 h 650374"/>
              <a:gd name="connsiteX2" fmla="*/ 357633 w 1742296"/>
              <a:gd name="connsiteY2" fmla="*/ 613954 h 650374"/>
              <a:gd name="connsiteX3" fmla="*/ 1311222 w 1742296"/>
              <a:gd name="connsiteY3" fmla="*/ 548640 h 650374"/>
            </a:gdLst>
            <a:ahLst/>
            <a:cxnLst>
              <a:cxn ang="0">
                <a:pos x="connsiteX0" y="connsiteY0"/>
              </a:cxn>
              <a:cxn ang="0">
                <a:pos x="connsiteX1" y="connsiteY1"/>
              </a:cxn>
              <a:cxn ang="0">
                <a:pos x="connsiteX2" y="connsiteY2"/>
              </a:cxn>
              <a:cxn ang="0">
                <a:pos x="connsiteX3" y="connsiteY3"/>
              </a:cxn>
            </a:cxnLst>
            <a:rect l="l" t="t" r="r" b="b"/>
            <a:pathLst>
              <a:path w="1742296" h="650374">
                <a:moveTo>
                  <a:pt x="1742296" y="0"/>
                </a:moveTo>
                <a:lnTo>
                  <a:pt x="83313" y="52251"/>
                </a:lnTo>
                <a:cubicBezTo>
                  <a:pt x="-147464" y="154577"/>
                  <a:pt x="152982" y="531223"/>
                  <a:pt x="357633" y="613954"/>
                </a:cubicBezTo>
                <a:cubicBezTo>
                  <a:pt x="562284" y="696685"/>
                  <a:pt x="936753" y="622662"/>
                  <a:pt x="1311222" y="54864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Rounded Rectangle 32"/>
          <p:cNvSpPr/>
          <p:nvPr/>
        </p:nvSpPr>
        <p:spPr>
          <a:xfrm>
            <a:off x="9355436" y="5995058"/>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Tweets Aggregation</a:t>
            </a:r>
            <a:endParaRPr lang="en-US" sz="1600" dirty="0"/>
          </a:p>
        </p:txBody>
      </p:sp>
      <p:sp>
        <p:nvSpPr>
          <p:cNvPr id="35" name="TextBox 34"/>
          <p:cNvSpPr txBox="1"/>
          <p:nvPr/>
        </p:nvSpPr>
        <p:spPr>
          <a:xfrm>
            <a:off x="10598805" y="5998789"/>
            <a:ext cx="391454" cy="523220"/>
          </a:xfrm>
          <a:prstGeom prst="rect">
            <a:avLst/>
          </a:prstGeom>
          <a:noFill/>
        </p:spPr>
        <p:txBody>
          <a:bodyPr wrap="none" rtlCol="0">
            <a:spAutoFit/>
          </a:bodyPr>
          <a:lstStyle/>
          <a:p>
            <a:r>
              <a:rPr lang="nl-NL" sz="2800" dirty="0" smtClean="0"/>
              <a:t>µ</a:t>
            </a:r>
          </a:p>
        </p:txBody>
      </p:sp>
      <p:sp>
        <p:nvSpPr>
          <p:cNvPr id="36" name="Lightning Bolt 35"/>
          <p:cNvSpPr/>
          <p:nvPr/>
        </p:nvSpPr>
        <p:spPr>
          <a:xfrm>
            <a:off x="9181840" y="613978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ight Arrow 36"/>
          <p:cNvSpPr/>
          <p:nvPr/>
        </p:nvSpPr>
        <p:spPr>
          <a:xfrm>
            <a:off x="10968719" y="6754776"/>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37"/>
          <p:cNvSpPr/>
          <p:nvPr/>
        </p:nvSpPr>
        <p:spPr>
          <a:xfrm>
            <a:off x="9540426" y="1789611"/>
            <a:ext cx="1073738" cy="1105409"/>
          </a:xfrm>
          <a:custGeom>
            <a:avLst/>
            <a:gdLst>
              <a:gd name="connsiteX0" fmla="*/ 277419 w 1178756"/>
              <a:gd name="connsiteY0" fmla="*/ 1541418 h 1541418"/>
              <a:gd name="connsiteX1" fmla="*/ 434173 w 1178756"/>
              <a:gd name="connsiteY1" fmla="*/ 901338 h 1541418"/>
              <a:gd name="connsiteX2" fmla="*/ 3099 w 1178756"/>
              <a:gd name="connsiteY2" fmla="*/ 509452 h 1541418"/>
              <a:gd name="connsiteX3" fmla="*/ 695430 w 1178756"/>
              <a:gd name="connsiteY3" fmla="*/ 91440 h 1541418"/>
              <a:gd name="connsiteX4" fmla="*/ 1178756 w 1178756"/>
              <a:gd name="connsiteY4" fmla="*/ 0 h 1541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756" h="1541418">
                <a:moveTo>
                  <a:pt x="277419" y="1541418"/>
                </a:moveTo>
                <a:cubicBezTo>
                  <a:pt x="378656" y="1307375"/>
                  <a:pt x="479893" y="1073332"/>
                  <a:pt x="434173" y="901338"/>
                </a:cubicBezTo>
                <a:cubicBezTo>
                  <a:pt x="388453" y="729344"/>
                  <a:pt x="-40444" y="644435"/>
                  <a:pt x="3099" y="509452"/>
                </a:cubicBezTo>
                <a:cubicBezTo>
                  <a:pt x="46642" y="374469"/>
                  <a:pt x="499487" y="176349"/>
                  <a:pt x="695430" y="91440"/>
                </a:cubicBezTo>
                <a:cubicBezTo>
                  <a:pt x="891373" y="6531"/>
                  <a:pt x="1035064" y="3265"/>
                  <a:pt x="1178756"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Rounded Rectangle 40"/>
          <p:cNvSpPr/>
          <p:nvPr/>
        </p:nvSpPr>
        <p:spPr>
          <a:xfrm>
            <a:off x="11533794" y="2774398"/>
            <a:ext cx="666347" cy="4079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Likes</a:t>
            </a:r>
            <a:endParaRPr lang="nl-NL" sz="1400" dirty="0"/>
          </a:p>
        </p:txBody>
      </p:sp>
      <p:sp>
        <p:nvSpPr>
          <p:cNvPr id="42" name="Rounded Rectangle 41"/>
          <p:cNvSpPr/>
          <p:nvPr/>
        </p:nvSpPr>
        <p:spPr>
          <a:xfrm>
            <a:off x="10586540" y="2769499"/>
            <a:ext cx="802350" cy="41283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Tweets</a:t>
            </a:r>
            <a:endParaRPr lang="nl-NL" sz="1400" dirty="0"/>
          </a:p>
        </p:txBody>
      </p:sp>
      <p:sp>
        <p:nvSpPr>
          <p:cNvPr id="44" name="Rounded Rectangle 43"/>
          <p:cNvSpPr/>
          <p:nvPr/>
        </p:nvSpPr>
        <p:spPr>
          <a:xfrm>
            <a:off x="5672546" y="495837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5" name="Rounded Rectangle 44"/>
          <p:cNvSpPr/>
          <p:nvPr/>
        </p:nvSpPr>
        <p:spPr>
          <a:xfrm>
            <a:off x="5685609" y="495837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b="1" dirty="0" smtClean="0">
                <a:solidFill>
                  <a:schemeClr val="bg2">
                    <a:lumMod val="95000"/>
                  </a:schemeClr>
                </a:solidFill>
              </a:rPr>
              <a:t>UI</a:t>
            </a:r>
            <a:endParaRPr lang="en-US" sz="1600" b="1" dirty="0">
              <a:solidFill>
                <a:schemeClr val="bg2">
                  <a:lumMod val="95000"/>
                </a:schemeClr>
              </a:solidFill>
            </a:endParaRPr>
          </a:p>
        </p:txBody>
      </p:sp>
      <p:sp>
        <p:nvSpPr>
          <p:cNvPr id="46" name="TextBox 45"/>
          <p:cNvSpPr txBox="1"/>
          <p:nvPr/>
        </p:nvSpPr>
        <p:spPr>
          <a:xfrm>
            <a:off x="6616590" y="4841547"/>
            <a:ext cx="381836" cy="523220"/>
          </a:xfrm>
          <a:prstGeom prst="rect">
            <a:avLst/>
          </a:prstGeom>
          <a:noFill/>
        </p:spPr>
        <p:txBody>
          <a:bodyPr wrap="none" rtlCol="0">
            <a:spAutoFit/>
          </a:bodyPr>
          <a:lstStyle/>
          <a:p>
            <a:r>
              <a:rPr lang="nl-NL" sz="2800" dirty="0" smtClean="0"/>
              <a:t>µ</a:t>
            </a:r>
            <a:endParaRPr lang="nl-NL" sz="2800" dirty="0"/>
          </a:p>
        </p:txBody>
      </p:sp>
      <p:sp>
        <p:nvSpPr>
          <p:cNvPr id="47" name="Lightning Bolt 46"/>
          <p:cNvSpPr/>
          <p:nvPr/>
        </p:nvSpPr>
        <p:spPr>
          <a:xfrm>
            <a:off x="6237382" y="458880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Lightning Bolt 48"/>
          <p:cNvSpPr/>
          <p:nvPr/>
        </p:nvSpPr>
        <p:spPr>
          <a:xfrm>
            <a:off x="11101063" y="641651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470263" y="4911634"/>
            <a:ext cx="2717074" cy="1331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p>
          <a:p>
            <a:pPr algn="ctr"/>
            <a:r>
              <a:rPr lang="en-US" dirty="0" smtClean="0"/>
              <a:t>Chrome</a:t>
            </a:r>
            <a:endParaRPr lang="nl-NL" dirty="0"/>
          </a:p>
        </p:txBody>
      </p:sp>
      <p:sp>
        <p:nvSpPr>
          <p:cNvPr id="51" name="Rounded Rectangle 50"/>
          <p:cNvSpPr/>
          <p:nvPr/>
        </p:nvSpPr>
        <p:spPr>
          <a:xfrm>
            <a:off x="1265048" y="6126769"/>
            <a:ext cx="2717074" cy="13314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Client</a:t>
            </a:r>
          </a:p>
          <a:p>
            <a:pPr algn="ctr"/>
            <a:r>
              <a:rPr lang="en-US" dirty="0" smtClean="0"/>
              <a:t>Firefox</a:t>
            </a:r>
            <a:endParaRPr lang="nl-NL" dirty="0"/>
          </a:p>
        </p:txBody>
      </p:sp>
      <p:cxnSp>
        <p:nvCxnSpPr>
          <p:cNvPr id="53" name="Straight Arrow Connector 52"/>
          <p:cNvCxnSpPr>
            <a:stCxn id="50" idx="3"/>
            <a:endCxn id="45" idx="1"/>
          </p:cNvCxnSpPr>
          <p:nvPr/>
        </p:nvCxnSpPr>
        <p:spPr>
          <a:xfrm flipV="1">
            <a:off x="3187337" y="5103157"/>
            <a:ext cx="2498272" cy="4741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p:cNvCxnSpPr>
            <a:stCxn id="51" idx="3"/>
            <a:endCxn id="45" idx="1"/>
          </p:cNvCxnSpPr>
          <p:nvPr/>
        </p:nvCxnSpPr>
        <p:spPr>
          <a:xfrm flipV="1">
            <a:off x="3982122" y="5103157"/>
            <a:ext cx="1703487" cy="1689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8" name="Rounded Rectangle 57"/>
          <p:cNvSpPr/>
          <p:nvPr/>
        </p:nvSpPr>
        <p:spPr>
          <a:xfrm>
            <a:off x="11979296" y="5994531"/>
            <a:ext cx="1725824"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Likes</a:t>
            </a:r>
          </a:p>
          <a:p>
            <a:pPr algn="ctr"/>
            <a:r>
              <a:rPr lang="en-US" sz="1600" dirty="0" smtClean="0"/>
              <a:t>Aggregation</a:t>
            </a:r>
            <a:endParaRPr lang="en-US" sz="1600" dirty="0"/>
          </a:p>
        </p:txBody>
      </p:sp>
      <p:sp>
        <p:nvSpPr>
          <p:cNvPr id="59" name="TextBox 58"/>
          <p:cNvSpPr txBox="1"/>
          <p:nvPr/>
        </p:nvSpPr>
        <p:spPr>
          <a:xfrm>
            <a:off x="13222665" y="5998262"/>
            <a:ext cx="391454" cy="523220"/>
          </a:xfrm>
          <a:prstGeom prst="rect">
            <a:avLst/>
          </a:prstGeom>
          <a:noFill/>
        </p:spPr>
        <p:txBody>
          <a:bodyPr wrap="none" rtlCol="0">
            <a:spAutoFit/>
          </a:bodyPr>
          <a:lstStyle/>
          <a:p>
            <a:r>
              <a:rPr lang="nl-NL" sz="2800" dirty="0" smtClean="0"/>
              <a:t>µ</a:t>
            </a:r>
          </a:p>
        </p:txBody>
      </p:sp>
      <p:sp>
        <p:nvSpPr>
          <p:cNvPr id="60" name="Lightning Bolt 59"/>
          <p:cNvSpPr/>
          <p:nvPr/>
        </p:nvSpPr>
        <p:spPr>
          <a:xfrm>
            <a:off x="11805700" y="613925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ight Arrow 60"/>
          <p:cNvSpPr/>
          <p:nvPr/>
        </p:nvSpPr>
        <p:spPr>
          <a:xfrm>
            <a:off x="13592579" y="675424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Lightning Bolt 61"/>
          <p:cNvSpPr/>
          <p:nvPr/>
        </p:nvSpPr>
        <p:spPr>
          <a:xfrm>
            <a:off x="13724923" y="641599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ightning Bolt 71"/>
          <p:cNvSpPr/>
          <p:nvPr/>
        </p:nvSpPr>
        <p:spPr>
          <a:xfrm>
            <a:off x="6984067" y="548159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6871526" y="567992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a:off x="7354389" y="1867989"/>
            <a:ext cx="3187337" cy="3879668"/>
          </a:xfrm>
          <a:custGeom>
            <a:avLst/>
            <a:gdLst>
              <a:gd name="connsiteX0" fmla="*/ 0 w 3187337"/>
              <a:gd name="connsiteY0" fmla="*/ 3879668 h 3879668"/>
              <a:gd name="connsiteX1" fmla="*/ 2873828 w 3187337"/>
              <a:gd name="connsiteY1" fmla="*/ 2155371 h 3879668"/>
              <a:gd name="connsiteX2" fmla="*/ 2730137 w 3187337"/>
              <a:gd name="connsiteY2" fmla="*/ 418011 h 3879668"/>
              <a:gd name="connsiteX3" fmla="*/ 3187337 w 3187337"/>
              <a:gd name="connsiteY3" fmla="*/ 0 h 3879668"/>
            </a:gdLst>
            <a:ahLst/>
            <a:cxnLst>
              <a:cxn ang="0">
                <a:pos x="connsiteX0" y="connsiteY0"/>
              </a:cxn>
              <a:cxn ang="0">
                <a:pos x="connsiteX1" y="connsiteY1"/>
              </a:cxn>
              <a:cxn ang="0">
                <a:pos x="connsiteX2" y="connsiteY2"/>
              </a:cxn>
              <a:cxn ang="0">
                <a:pos x="connsiteX3" y="connsiteY3"/>
              </a:cxn>
            </a:cxnLst>
            <a:rect l="l" t="t" r="r" b="b"/>
            <a:pathLst>
              <a:path w="3187337" h="3879668">
                <a:moveTo>
                  <a:pt x="0" y="3879668"/>
                </a:moveTo>
                <a:cubicBezTo>
                  <a:pt x="1209402" y="3305991"/>
                  <a:pt x="2418805" y="2732314"/>
                  <a:pt x="2873828" y="2155371"/>
                </a:cubicBezTo>
                <a:cubicBezTo>
                  <a:pt x="3328851" y="1578428"/>
                  <a:pt x="2677886" y="777239"/>
                  <a:pt x="2730137" y="418011"/>
                </a:cubicBezTo>
                <a:cubicBezTo>
                  <a:pt x="2782389" y="58782"/>
                  <a:pt x="2984863" y="29391"/>
                  <a:pt x="3187337" y="0"/>
                </a:cubicBezTo>
              </a:path>
            </a:pathLst>
          </a:cu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5" name="Freeform 74"/>
          <p:cNvSpPr/>
          <p:nvPr/>
        </p:nvSpPr>
        <p:spPr>
          <a:xfrm>
            <a:off x="6339975" y="3318821"/>
            <a:ext cx="4512341" cy="1279305"/>
          </a:xfrm>
          <a:custGeom>
            <a:avLst/>
            <a:gdLst>
              <a:gd name="connsiteX0" fmla="*/ 5534162 w 5534162"/>
              <a:gd name="connsiteY0" fmla="*/ 0 h 1358537"/>
              <a:gd name="connsiteX1" fmla="*/ 3992745 w 5534162"/>
              <a:gd name="connsiteY1" fmla="*/ 1306285 h 1358537"/>
              <a:gd name="connsiteX2" fmla="*/ 596402 w 5534162"/>
              <a:gd name="connsiteY2" fmla="*/ 888274 h 1358537"/>
              <a:gd name="connsiteX3" fmla="*/ 21636 w 5534162"/>
              <a:gd name="connsiteY3" fmla="*/ 1358537 h 1358537"/>
            </a:gdLst>
            <a:ahLst/>
            <a:cxnLst>
              <a:cxn ang="0">
                <a:pos x="connsiteX0" y="connsiteY0"/>
              </a:cxn>
              <a:cxn ang="0">
                <a:pos x="connsiteX1" y="connsiteY1"/>
              </a:cxn>
              <a:cxn ang="0">
                <a:pos x="connsiteX2" y="connsiteY2"/>
              </a:cxn>
              <a:cxn ang="0">
                <a:pos x="connsiteX3" y="connsiteY3"/>
              </a:cxn>
            </a:cxnLst>
            <a:rect l="l" t="t" r="r" b="b"/>
            <a:pathLst>
              <a:path w="5534162" h="1358537">
                <a:moveTo>
                  <a:pt x="5534162" y="0"/>
                </a:moveTo>
                <a:cubicBezTo>
                  <a:pt x="5174933" y="579119"/>
                  <a:pt x="4815705" y="1158239"/>
                  <a:pt x="3992745" y="1306285"/>
                </a:cubicBezTo>
                <a:cubicBezTo>
                  <a:pt x="3169785" y="1454331"/>
                  <a:pt x="1258253" y="879565"/>
                  <a:pt x="596402" y="888274"/>
                </a:cubicBezTo>
                <a:cubicBezTo>
                  <a:pt x="-65450" y="896983"/>
                  <a:pt x="-21907" y="1127760"/>
                  <a:pt x="21636" y="1358537"/>
                </a:cubicBezTo>
              </a:path>
            </a:pathLst>
          </a:custGeom>
          <a:noFill/>
          <a:ln w="28575">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6"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111845" y="12479101"/>
            <a:ext cx="607288" cy="30364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html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11913" y="5728565"/>
            <a:ext cx="1371751" cy="1371751"/>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95141" y="6023303"/>
            <a:ext cx="2159009" cy="1079505"/>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2313" y="2972923"/>
            <a:ext cx="2159009" cy="107950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logo java"/>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41041" y="6792489"/>
            <a:ext cx="1130098" cy="693951"/>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4" descr="Image result for logo java"/>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353175" y="6699115"/>
            <a:ext cx="1130098" cy="693951"/>
          </a:xfrm>
          <a:prstGeom prst="rect">
            <a:avLst/>
          </a:prstGeom>
          <a:noFill/>
          <a:extLst>
            <a:ext uri="{909E8E84-426E-40DD-AFC4-6F175D3DCCD1}">
              <a14:hiddenFill xmlns:a14="http://schemas.microsoft.com/office/drawing/2010/main">
                <a:solidFill>
                  <a:srgbClr val="FFFFFF"/>
                </a:solidFill>
              </a14:hiddenFill>
            </a:ext>
          </a:extLst>
        </p:spPr>
      </p:pic>
      <p:sp>
        <p:nvSpPr>
          <p:cNvPr id="82" name="Freeform 81"/>
          <p:cNvSpPr/>
          <p:nvPr/>
        </p:nvSpPr>
        <p:spPr>
          <a:xfrm flipH="1">
            <a:off x="10920549" y="3226527"/>
            <a:ext cx="1305012" cy="2086626"/>
          </a:xfrm>
          <a:custGeom>
            <a:avLst/>
            <a:gdLst>
              <a:gd name="connsiteX0" fmla="*/ 1554480 w 1554480"/>
              <a:gd name="connsiteY0" fmla="*/ 0 h 2886891"/>
              <a:gd name="connsiteX1" fmla="*/ 1358537 w 1554480"/>
              <a:gd name="connsiteY1" fmla="*/ 1763485 h 2886891"/>
              <a:gd name="connsiteX2" fmla="*/ 378822 w 1554480"/>
              <a:gd name="connsiteY2" fmla="*/ 1854925 h 2886891"/>
              <a:gd name="connsiteX3" fmla="*/ 0 w 1554480"/>
              <a:gd name="connsiteY3" fmla="*/ 2886891 h 2886891"/>
            </a:gdLst>
            <a:ahLst/>
            <a:cxnLst>
              <a:cxn ang="0">
                <a:pos x="connsiteX0" y="connsiteY0"/>
              </a:cxn>
              <a:cxn ang="0">
                <a:pos x="connsiteX1" y="connsiteY1"/>
              </a:cxn>
              <a:cxn ang="0">
                <a:pos x="connsiteX2" y="connsiteY2"/>
              </a:cxn>
              <a:cxn ang="0">
                <a:pos x="connsiteX3" y="connsiteY3"/>
              </a:cxn>
            </a:cxnLst>
            <a:rect l="l" t="t" r="r" b="b"/>
            <a:pathLst>
              <a:path w="1554480" h="2886891">
                <a:moveTo>
                  <a:pt x="1554480" y="0"/>
                </a:moveTo>
                <a:cubicBezTo>
                  <a:pt x="1554480" y="727165"/>
                  <a:pt x="1554480" y="1454331"/>
                  <a:pt x="1358537" y="1763485"/>
                </a:cubicBezTo>
                <a:cubicBezTo>
                  <a:pt x="1162594" y="2072639"/>
                  <a:pt x="605245" y="1667691"/>
                  <a:pt x="378822" y="1854925"/>
                </a:cubicBezTo>
                <a:cubicBezTo>
                  <a:pt x="152399" y="2042159"/>
                  <a:pt x="76199" y="2464525"/>
                  <a:pt x="0" y="2886891"/>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8" name="Rounded Rectangle 67"/>
          <p:cNvSpPr/>
          <p:nvPr/>
        </p:nvSpPr>
        <p:spPr>
          <a:xfrm>
            <a:off x="12305368" y="2774398"/>
            <a:ext cx="806477" cy="41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Tweet Count</a:t>
            </a:r>
            <a:endParaRPr lang="nl-NL" sz="1400" dirty="0"/>
          </a:p>
        </p:txBody>
      </p:sp>
      <p:sp>
        <p:nvSpPr>
          <p:cNvPr id="69" name="Rounded Rectangle 68"/>
          <p:cNvSpPr/>
          <p:nvPr/>
        </p:nvSpPr>
        <p:spPr>
          <a:xfrm>
            <a:off x="13284762" y="2774398"/>
            <a:ext cx="806477" cy="41603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Likes Top3</a:t>
            </a:r>
            <a:endParaRPr lang="nl-NL" sz="1400" dirty="0"/>
          </a:p>
        </p:txBody>
      </p:sp>
    </p:spTree>
    <p:extLst>
      <p:ext uri="{BB962C8B-B14F-4D97-AF65-F5344CB8AC3E}">
        <p14:creationId xmlns:p14="http://schemas.microsoft.com/office/powerpoint/2010/main" val="26080638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29" y="1516604"/>
            <a:ext cx="9135112" cy="664579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822873" y="3089564"/>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smtClean="0"/>
              <a:t>&lt;Middleware&gt;</a:t>
            </a:r>
            <a:endParaRPr lang="nl-NL" sz="3600" dirty="0"/>
          </a:p>
        </p:txBody>
      </p:sp>
      <p:sp>
        <p:nvSpPr>
          <p:cNvPr id="5" name="Right Arrow 4"/>
          <p:cNvSpPr/>
          <p:nvPr/>
        </p:nvSpPr>
        <p:spPr>
          <a:xfrm>
            <a:off x="8944322" y="3325091"/>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ight Arrow 6"/>
          <p:cNvSpPr/>
          <p:nvPr/>
        </p:nvSpPr>
        <p:spPr>
          <a:xfrm>
            <a:off x="8944321" y="3734165"/>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8" name="Right Arrow 7"/>
          <p:cNvSpPr/>
          <p:nvPr/>
        </p:nvSpPr>
        <p:spPr>
          <a:xfrm>
            <a:off x="8944320" y="4143239"/>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9" name="Right Arrow 8"/>
          <p:cNvSpPr/>
          <p:nvPr/>
        </p:nvSpPr>
        <p:spPr>
          <a:xfrm>
            <a:off x="8944319" y="4552313"/>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10" name="Right Arrow 9"/>
          <p:cNvSpPr/>
          <p:nvPr/>
        </p:nvSpPr>
        <p:spPr>
          <a:xfrm>
            <a:off x="8548256" y="4961387"/>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1" name="Right Arrow 10"/>
          <p:cNvSpPr/>
          <p:nvPr/>
        </p:nvSpPr>
        <p:spPr>
          <a:xfrm>
            <a:off x="8548256" y="5370461"/>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2" name="Right Arrow 11"/>
          <p:cNvSpPr/>
          <p:nvPr/>
        </p:nvSpPr>
        <p:spPr>
          <a:xfrm>
            <a:off x="8548256" y="5779535"/>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Tree>
    <p:extLst>
      <p:ext uri="{BB962C8B-B14F-4D97-AF65-F5344CB8AC3E}">
        <p14:creationId xmlns:p14="http://schemas.microsoft.com/office/powerpoint/2010/main" val="647854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smtClean="0"/>
              <a:t>Conclusion</a:t>
            </a:r>
            <a:endParaRPr lang="en-US" dirty="0"/>
          </a:p>
        </p:txBody>
      </p:sp>
      <p:sp>
        <p:nvSpPr>
          <p:cNvPr id="3" name="Text Placeholder 2"/>
          <p:cNvSpPr>
            <a:spLocks noGrp="1"/>
          </p:cNvSpPr>
          <p:nvPr>
            <p:ph type="body" sz="quarter" idx="10"/>
          </p:nvPr>
        </p:nvSpPr>
        <p:spPr/>
        <p:txBody>
          <a:bodyPr>
            <a:normAutofit lnSpcReduction="10000"/>
          </a:bodyPr>
          <a:lstStyle/>
          <a:p>
            <a:r>
              <a:rPr lang="en-US" dirty="0" smtClean="0"/>
              <a:t>Fast data – Active </a:t>
            </a:r>
            <a:r>
              <a:rPr lang="en-US" dirty="0" smtClean="0"/>
              <a:t>UI &amp; Active API</a:t>
            </a:r>
            <a:endParaRPr lang="en-US" dirty="0" smtClean="0"/>
          </a:p>
          <a:p>
            <a:r>
              <a:rPr lang="en-US" dirty="0" smtClean="0"/>
              <a:t>Decoupled processing</a:t>
            </a:r>
          </a:p>
          <a:p>
            <a:pPr lvl="1"/>
            <a:r>
              <a:rPr lang="en-US" dirty="0" smtClean="0"/>
              <a:t>And distributed across clouds and on premises</a:t>
            </a:r>
          </a:p>
          <a:p>
            <a:r>
              <a:rPr lang="en-US" dirty="0" smtClean="0"/>
              <a:t>Kafka</a:t>
            </a:r>
          </a:p>
          <a:p>
            <a:pPr lvl="1"/>
            <a:r>
              <a:rPr lang="en-US" dirty="0" smtClean="0"/>
              <a:t>Events &amp; Data Store</a:t>
            </a:r>
          </a:p>
          <a:p>
            <a:pPr lvl="1"/>
            <a:r>
              <a:rPr lang="en-US" dirty="0" smtClean="0"/>
              <a:t>Streaming </a:t>
            </a:r>
            <a:r>
              <a:rPr lang="en-US" dirty="0" smtClean="0"/>
              <a:t>Analysis –Kafka Streams and KSQL</a:t>
            </a:r>
            <a:endParaRPr lang="en-US" dirty="0" smtClean="0"/>
          </a:p>
          <a:p>
            <a:r>
              <a:rPr lang="en-US" dirty="0" smtClean="0"/>
              <a:t>Modern browser – push capability</a:t>
            </a:r>
          </a:p>
          <a:p>
            <a:pPr lvl="1"/>
            <a:r>
              <a:rPr lang="en-US" dirty="0" smtClean="0"/>
              <a:t>SSE, </a:t>
            </a:r>
            <a:r>
              <a:rPr lang="en-US" dirty="0" err="1" smtClean="0"/>
              <a:t>WebSocket</a:t>
            </a:r>
            <a:r>
              <a:rPr lang="en-US" dirty="0" smtClean="0"/>
              <a:t>, </a:t>
            </a:r>
            <a:r>
              <a:rPr lang="en-US" i="1" dirty="0" smtClean="0"/>
              <a:t>HTTP/2, </a:t>
            </a:r>
            <a:r>
              <a:rPr lang="en-US" i="1" dirty="0" err="1" smtClean="0"/>
              <a:t>WebWorker</a:t>
            </a:r>
            <a:r>
              <a:rPr lang="en-US" i="1" dirty="0" smtClean="0"/>
              <a:t> Notifications</a:t>
            </a:r>
          </a:p>
          <a:p>
            <a:r>
              <a:rPr lang="en-US" dirty="0" smtClean="0"/>
              <a:t>Active UI with fresh data without burden on application server and back end system</a:t>
            </a:r>
          </a:p>
          <a:p>
            <a:pPr lvl="1"/>
            <a:r>
              <a:rPr lang="en-US" dirty="0" smtClean="0"/>
              <a:t>“</a:t>
            </a:r>
            <a:r>
              <a:rPr lang="en-US" b="1" i="1" dirty="0" smtClean="0"/>
              <a:t>Step away from that F5 key</a:t>
            </a:r>
            <a:r>
              <a:rPr lang="en-US" dirty="0" smtClean="0"/>
              <a:t>” </a:t>
            </a:r>
            <a:endParaRPr lang="en-US" dirty="0"/>
          </a:p>
        </p:txBody>
      </p:sp>
    </p:spTree>
    <p:extLst>
      <p:ext uri="{BB962C8B-B14F-4D97-AF65-F5344CB8AC3E}">
        <p14:creationId xmlns:p14="http://schemas.microsoft.com/office/powerpoint/2010/main" val="77271386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5"/>
          <p:cNvSpPr txBox="1">
            <a:spLocks/>
          </p:cNvSpPr>
          <p:nvPr/>
        </p:nvSpPr>
        <p:spPr>
          <a:xfrm>
            <a:off x="571500" y="4659164"/>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400" b="1" dirty="0" smtClean="0">
                <a:solidFill>
                  <a:schemeClr val="accent6">
                    <a:lumMod val="50000"/>
                  </a:schemeClr>
                </a:solidFill>
              </a:rPr>
              <a:t>Blog: 	</a:t>
            </a:r>
            <a:r>
              <a:rPr lang="en-US" sz="2400" b="1" dirty="0" smtClean="0">
                <a:solidFill>
                  <a:schemeClr val="accent6">
                    <a:lumMod val="50000"/>
                  </a:schemeClr>
                </a:solidFill>
                <a:hlinkClick r:id="rId2"/>
              </a:rPr>
              <a:t>technology.amis.nl</a:t>
            </a:r>
            <a:endParaRPr lang="en-US" sz="2400" b="1" dirty="0">
              <a:solidFill>
                <a:schemeClr val="accent6">
                  <a:lumMod val="50000"/>
                </a:schemeClr>
              </a:solidFill>
            </a:endParaRPr>
          </a:p>
          <a:p>
            <a:pPr marL="0" indent="0">
              <a:buNone/>
            </a:pPr>
            <a:r>
              <a:rPr lang="en-US" sz="2400" b="1" dirty="0" smtClean="0">
                <a:solidFill>
                  <a:schemeClr val="accent6">
                    <a:lumMod val="50000"/>
                  </a:schemeClr>
                </a:solidFill>
              </a:rPr>
              <a:t>			</a:t>
            </a:r>
          </a:p>
          <a:p>
            <a:r>
              <a:rPr lang="en-US" sz="2400" b="1" dirty="0" smtClean="0">
                <a:solidFill>
                  <a:schemeClr val="accent6">
                    <a:lumMod val="50000"/>
                  </a:schemeClr>
                </a:solidFill>
              </a:rPr>
              <a:t>Email: 	</a:t>
            </a:r>
            <a:r>
              <a:rPr lang="en-US" sz="2400" b="1" dirty="0" smtClean="0">
                <a:solidFill>
                  <a:schemeClr val="accent6">
                    <a:lumMod val="50000"/>
                  </a:schemeClr>
                </a:solidFill>
                <a:hlinkClick r:id="rId3"/>
              </a:rPr>
              <a:t>lucas.jellema@amis.nl</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endParaRPr lang="en-US" sz="2400" b="1" dirty="0" smtClean="0">
              <a:solidFill>
                <a:schemeClr val="accent6">
                  <a:lumMod val="50000"/>
                </a:schemeClr>
              </a:solidFill>
            </a:endParaRPr>
          </a:p>
          <a:p>
            <a:endParaRPr lang="en-US" sz="2400" b="1" dirty="0">
              <a:solidFill>
                <a:schemeClr val="accent6">
                  <a:lumMod val="50000"/>
                </a:schemeClr>
              </a:solidFill>
            </a:endParaRPr>
          </a:p>
          <a:p>
            <a:r>
              <a:rPr lang="en-US" sz="2400" b="1" dirty="0" smtClean="0">
                <a:solidFill>
                  <a:schemeClr val="accent6">
                    <a:lumMod val="50000"/>
                  </a:schemeClr>
                </a:solidFill>
              </a:rPr>
              <a:t>         : 	</a:t>
            </a:r>
            <a:r>
              <a:rPr lang="en-US" sz="2400" b="1" dirty="0" err="1" smtClean="0">
                <a:solidFill>
                  <a:schemeClr val="accent6">
                    <a:lumMod val="50000"/>
                  </a:schemeClr>
                </a:solidFill>
              </a:rPr>
              <a:t>lucas-jellema</a:t>
            </a:r>
            <a:r>
              <a:rPr lang="en-US" sz="2400" b="1" dirty="0" smtClean="0">
                <a:solidFill>
                  <a:schemeClr val="accent6">
                    <a:lumMod val="50000"/>
                  </a:schemeClr>
                </a:solidFill>
              </a:rPr>
              <a:t/>
            </a:r>
            <a:br>
              <a:rPr lang="en-US" sz="2400" b="1" dirty="0" smtClean="0">
                <a:solidFill>
                  <a:schemeClr val="accent6">
                    <a:lumMod val="50000"/>
                  </a:schemeClr>
                </a:solidFill>
              </a:rPr>
            </a:br>
            <a:endParaRPr lang="en-US" sz="2400" b="1" dirty="0" smtClean="0">
              <a:solidFill>
                <a:schemeClr val="accent6">
                  <a:lumMod val="50000"/>
                </a:schemeClr>
              </a:solidFill>
            </a:endParaRPr>
          </a:p>
          <a:p>
            <a:r>
              <a:rPr lang="en-US" sz="2400" b="1" dirty="0" smtClean="0">
                <a:solidFill>
                  <a:schemeClr val="accent6">
                    <a:lumMod val="50000"/>
                  </a:schemeClr>
                </a:solidFill>
              </a:rPr>
              <a:t>          : </a:t>
            </a:r>
            <a:r>
              <a:rPr lang="en-US" sz="2400" b="1" dirty="0" smtClean="0">
                <a:solidFill>
                  <a:schemeClr val="accent6">
                    <a:lumMod val="50000"/>
                  </a:schemeClr>
                </a:solidFill>
                <a:hlinkClick r:id="rId4"/>
              </a:rPr>
              <a:t>www.amis.nl</a:t>
            </a:r>
            <a:r>
              <a:rPr lang="en-US" sz="2400" b="1" dirty="0" smtClean="0">
                <a:solidFill>
                  <a:schemeClr val="accent6">
                    <a:lumMod val="50000"/>
                  </a:schemeClr>
                </a:solidFill>
              </a:rPr>
              <a:t>, </a:t>
            </a:r>
            <a:r>
              <a:rPr lang="en-US" sz="2400" b="1" dirty="0" smtClean="0">
                <a:solidFill>
                  <a:schemeClr val="accent6">
                    <a:lumMod val="50000"/>
                  </a:schemeClr>
                </a:solidFill>
                <a:hlinkClick r:id="rId5"/>
              </a:rPr>
              <a:t>info@amis.nl</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+31 306016000</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Edisonbaan</a:t>
            </a:r>
            <a:r>
              <a:rPr lang="en-US" sz="2400" b="1" dirty="0" smtClean="0">
                <a:solidFill>
                  <a:schemeClr val="accent6">
                    <a:lumMod val="50000"/>
                  </a:schemeClr>
                </a:solidFill>
              </a:rPr>
              <a:t> 15, </a:t>
            </a:r>
            <a:br>
              <a:rPr lang="en-US" sz="2400" b="1" dirty="0" smtClean="0">
                <a:solidFill>
                  <a:schemeClr val="accent6">
                    <a:lumMod val="50000"/>
                  </a:schemeClr>
                </a:solidFill>
              </a:rPr>
            </a:br>
            <a:r>
              <a:rPr lang="en-US" sz="2400" b="1" dirty="0" smtClean="0">
                <a:solidFill>
                  <a:schemeClr val="accent6">
                    <a:lumMod val="50000"/>
                  </a:schemeClr>
                </a:solidFill>
              </a:rPr>
              <a:t>			</a:t>
            </a:r>
            <a:r>
              <a:rPr lang="en-US" sz="2400" b="1" dirty="0" err="1" smtClean="0">
                <a:solidFill>
                  <a:schemeClr val="accent6">
                    <a:lumMod val="50000"/>
                  </a:schemeClr>
                </a:solidFill>
              </a:rPr>
              <a:t>Nieuwegein</a:t>
            </a:r>
            <a:r>
              <a:rPr lang="en-US" sz="2400" b="1" dirty="0" smtClean="0">
                <a:solidFill>
                  <a:schemeClr val="accent6">
                    <a:lumMod val="50000"/>
                  </a:schemeClr>
                </a:solidFill>
              </a:rPr>
              <a:t/>
            </a:r>
            <a:br>
              <a:rPr lang="en-US" sz="2400" b="1" dirty="0" smtClean="0">
                <a:solidFill>
                  <a:schemeClr val="accent6">
                    <a:lumMod val="50000"/>
                  </a:schemeClr>
                </a:solidFill>
              </a:rPr>
            </a:br>
            <a:r>
              <a:rPr lang="en-US" sz="2400" b="1" dirty="0" smtClean="0">
                <a:solidFill>
                  <a:schemeClr val="accent6">
                    <a:lumMod val="50000"/>
                  </a:schemeClr>
                </a:solidFill>
              </a:rPr>
              <a:t>				</a:t>
            </a:r>
          </a:p>
          <a:p>
            <a:endParaRPr lang="en-US" sz="2400" b="1" dirty="0">
              <a:solidFill>
                <a:schemeClr val="accent6">
                  <a:lumMod val="50000"/>
                </a:schemeClr>
              </a:solidFill>
            </a:endParaRPr>
          </a:p>
        </p:txBody>
      </p:sp>
      <p:pic>
        <p:nvPicPr>
          <p:cNvPr id="5" name="Picture 2"/>
          <p:cNvPicPr>
            <a:picLocks noChangeAspect="1" noChangeArrowheads="1"/>
          </p:cNvPicPr>
          <p:nvPr/>
        </p:nvPicPr>
        <p:blipFill>
          <a:blip r:embed="rId6" cstate="print"/>
          <a:srcRect/>
          <a:stretch>
            <a:fillRect/>
          </a:stretch>
        </p:blipFill>
        <p:spPr bwMode="auto">
          <a:xfrm>
            <a:off x="919104" y="6315348"/>
            <a:ext cx="526836" cy="526836"/>
          </a:xfrm>
          <a:prstGeom prst="rect">
            <a:avLst/>
          </a:prstGeom>
          <a:noFill/>
          <a:ln w="9525">
            <a:noFill/>
            <a:miter lim="800000"/>
            <a:headEnd/>
            <a:tailEnd/>
          </a:ln>
        </p:spPr>
      </p:pic>
      <p:pic>
        <p:nvPicPr>
          <p:cNvPr id="6" name="Picture 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04353" y="8155706"/>
            <a:ext cx="914401" cy="3198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8" descr="Image result for linked in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04352" y="7251451"/>
            <a:ext cx="541587" cy="541587"/>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270951" y="3774227"/>
            <a:ext cx="14523528" cy="584775"/>
          </a:xfrm>
          <a:prstGeom prst="rect">
            <a:avLst/>
          </a:prstGeom>
        </p:spPr>
        <p:style>
          <a:lnRef idx="1">
            <a:schemeClr val="accent4"/>
          </a:lnRef>
          <a:fillRef idx="2">
            <a:schemeClr val="accent4"/>
          </a:fillRef>
          <a:effectRef idx="1">
            <a:schemeClr val="accent4"/>
          </a:effectRef>
          <a:fontRef idx="minor">
            <a:schemeClr val="dk1"/>
          </a:fontRef>
        </p:style>
        <p:txBody>
          <a:bodyPr wrap="none" rtlCol="0">
            <a:spAutoFit/>
          </a:bodyPr>
          <a:lstStyle/>
          <a:p>
            <a:r>
              <a:rPr lang="nl-NL" sz="3200" b="1" dirty="0"/>
              <a:t>https://github.com/lucasjellema/devoxxUK18-active-ui-streaming-analysis</a:t>
            </a:r>
            <a:endParaRPr lang="nl-NL" sz="3200" b="1" dirty="0" smtClean="0"/>
          </a:p>
        </p:txBody>
      </p:sp>
      <p:pic>
        <p:nvPicPr>
          <p:cNvPr id="9" name="Picture 8"/>
          <p:cNvPicPr>
            <a:picLocks noChangeAspect="1"/>
          </p:cNvPicPr>
          <p:nvPr/>
        </p:nvPicPr>
        <p:blipFill>
          <a:blip r:embed="rId9"/>
          <a:stretch>
            <a:fillRect/>
          </a:stretch>
        </p:blipFill>
        <p:spPr>
          <a:xfrm>
            <a:off x="8942044" y="4659164"/>
            <a:ext cx="7852435" cy="48245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7543782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29" y="1516604"/>
            <a:ext cx="9135112" cy="664579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822873" y="3089564"/>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&lt;Middleware&gt;</a:t>
            </a:r>
            <a:endParaRPr lang="nl-NL" sz="3200" dirty="0"/>
          </a:p>
        </p:txBody>
      </p:sp>
      <p:sp>
        <p:nvSpPr>
          <p:cNvPr id="5" name="Right Arrow 4"/>
          <p:cNvSpPr/>
          <p:nvPr/>
        </p:nvSpPr>
        <p:spPr>
          <a:xfrm>
            <a:off x="8944322" y="3325091"/>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ight Arrow 6"/>
          <p:cNvSpPr/>
          <p:nvPr/>
        </p:nvSpPr>
        <p:spPr>
          <a:xfrm>
            <a:off x="8944321" y="3734165"/>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8" name="Right Arrow 7"/>
          <p:cNvSpPr/>
          <p:nvPr/>
        </p:nvSpPr>
        <p:spPr>
          <a:xfrm>
            <a:off x="8944320" y="4143239"/>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9" name="Right Arrow 8"/>
          <p:cNvSpPr/>
          <p:nvPr/>
        </p:nvSpPr>
        <p:spPr>
          <a:xfrm>
            <a:off x="8944319" y="4552313"/>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10" name="Right Arrow 9"/>
          <p:cNvSpPr/>
          <p:nvPr/>
        </p:nvSpPr>
        <p:spPr>
          <a:xfrm>
            <a:off x="8548256" y="4961387"/>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1" name="Right Arrow 10"/>
          <p:cNvSpPr/>
          <p:nvPr/>
        </p:nvSpPr>
        <p:spPr>
          <a:xfrm>
            <a:off x="8548256" y="5370461"/>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2" name="Right Arrow 11"/>
          <p:cNvSpPr/>
          <p:nvPr/>
        </p:nvSpPr>
        <p:spPr>
          <a:xfrm>
            <a:off x="8548256" y="5779535"/>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3" name="Cloud 2"/>
          <p:cNvSpPr/>
          <p:nvPr/>
        </p:nvSpPr>
        <p:spPr>
          <a:xfrm>
            <a:off x="13646727" y="1261128"/>
            <a:ext cx="3222481" cy="149629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6" name="Can 5"/>
          <p:cNvSpPr/>
          <p:nvPr/>
        </p:nvSpPr>
        <p:spPr>
          <a:xfrm>
            <a:off x="14256327" y="3325091"/>
            <a:ext cx="2757055" cy="110283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4" name="Can 13"/>
          <p:cNvSpPr/>
          <p:nvPr/>
        </p:nvSpPr>
        <p:spPr>
          <a:xfrm>
            <a:off x="15746990" y="4662054"/>
            <a:ext cx="1122218" cy="2147454"/>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3" name="Cube 12"/>
          <p:cNvSpPr/>
          <p:nvPr/>
        </p:nvSpPr>
        <p:spPr>
          <a:xfrm>
            <a:off x="14034655" y="7065818"/>
            <a:ext cx="2161309" cy="1787237"/>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cxnSp>
        <p:nvCxnSpPr>
          <p:cNvPr id="16" name="Straight Arrow Connector 15"/>
          <p:cNvCxnSpPr/>
          <p:nvPr/>
        </p:nvCxnSpPr>
        <p:spPr>
          <a:xfrm flipV="1">
            <a:off x="12926291" y="2314409"/>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6" idx="2"/>
          </p:cNvCxnSpPr>
          <p:nvPr/>
        </p:nvCxnSpPr>
        <p:spPr>
          <a:xfrm flipV="1">
            <a:off x="13078691" y="3876509"/>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endCxn id="14" idx="2"/>
          </p:cNvCxnSpPr>
          <p:nvPr/>
        </p:nvCxnSpPr>
        <p:spPr>
          <a:xfrm>
            <a:off x="13009418" y="4950235"/>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a:off x="12940145" y="6023961"/>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7811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dirty="0"/>
          </a:p>
        </p:txBody>
      </p:sp>
      <p:pic>
        <p:nvPicPr>
          <p:cNvPr id="2050" name="Picture 2" descr="Image result for web dashbo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829" y="1516604"/>
            <a:ext cx="9135112" cy="6645794"/>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9822873" y="3089564"/>
            <a:ext cx="3228109" cy="31449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dirty="0"/>
              <a:t>&lt;Middleware&gt;</a:t>
            </a:r>
            <a:endParaRPr lang="nl-NL" sz="3200" dirty="0"/>
          </a:p>
        </p:txBody>
      </p:sp>
      <p:sp>
        <p:nvSpPr>
          <p:cNvPr id="5" name="Right Arrow 4"/>
          <p:cNvSpPr/>
          <p:nvPr/>
        </p:nvSpPr>
        <p:spPr>
          <a:xfrm>
            <a:off x="8944322" y="3325091"/>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Right Arrow 6"/>
          <p:cNvSpPr/>
          <p:nvPr/>
        </p:nvSpPr>
        <p:spPr>
          <a:xfrm>
            <a:off x="8944321" y="3734165"/>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8" name="Right Arrow 7"/>
          <p:cNvSpPr/>
          <p:nvPr/>
        </p:nvSpPr>
        <p:spPr>
          <a:xfrm>
            <a:off x="8944320" y="4143239"/>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9" name="Right Arrow 8"/>
          <p:cNvSpPr/>
          <p:nvPr/>
        </p:nvSpPr>
        <p:spPr>
          <a:xfrm>
            <a:off x="8944319" y="4552313"/>
            <a:ext cx="1025237"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F5</a:t>
            </a:r>
            <a:endParaRPr lang="nl-NL" sz="1800" dirty="0"/>
          </a:p>
        </p:txBody>
      </p:sp>
      <p:sp>
        <p:nvSpPr>
          <p:cNvPr id="10" name="Right Arrow 9"/>
          <p:cNvSpPr/>
          <p:nvPr/>
        </p:nvSpPr>
        <p:spPr>
          <a:xfrm>
            <a:off x="8548256" y="4961387"/>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1" name="Right Arrow 10"/>
          <p:cNvSpPr/>
          <p:nvPr/>
        </p:nvSpPr>
        <p:spPr>
          <a:xfrm>
            <a:off x="8548256" y="5370461"/>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12" name="Right Arrow 11"/>
          <p:cNvSpPr/>
          <p:nvPr/>
        </p:nvSpPr>
        <p:spPr>
          <a:xfrm>
            <a:off x="8548256" y="5779535"/>
            <a:ext cx="1421300" cy="45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smtClean="0"/>
              <a:t>CTRLF5</a:t>
            </a:r>
            <a:endParaRPr lang="nl-NL" sz="1800" dirty="0"/>
          </a:p>
        </p:txBody>
      </p:sp>
      <p:sp>
        <p:nvSpPr>
          <p:cNvPr id="3" name="Cloud 2"/>
          <p:cNvSpPr/>
          <p:nvPr/>
        </p:nvSpPr>
        <p:spPr>
          <a:xfrm>
            <a:off x="13646727" y="1261128"/>
            <a:ext cx="3222481" cy="1496291"/>
          </a:xfrm>
          <a:prstGeom prst="cloud">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6" name="Can 5"/>
          <p:cNvSpPr/>
          <p:nvPr/>
        </p:nvSpPr>
        <p:spPr>
          <a:xfrm>
            <a:off x="14256327" y="3325091"/>
            <a:ext cx="2757055" cy="110283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4" name="Can 13"/>
          <p:cNvSpPr/>
          <p:nvPr/>
        </p:nvSpPr>
        <p:spPr>
          <a:xfrm>
            <a:off x="15746990" y="4662054"/>
            <a:ext cx="1122218" cy="2147454"/>
          </a:xfrm>
          <a:prstGeom prst="can">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3" name="Cube 12"/>
          <p:cNvSpPr/>
          <p:nvPr/>
        </p:nvSpPr>
        <p:spPr>
          <a:xfrm>
            <a:off x="14034655" y="7065818"/>
            <a:ext cx="2161309" cy="1787237"/>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cxnSp>
        <p:nvCxnSpPr>
          <p:cNvPr id="16" name="Straight Arrow Connector 15"/>
          <p:cNvCxnSpPr/>
          <p:nvPr/>
        </p:nvCxnSpPr>
        <p:spPr>
          <a:xfrm flipV="1">
            <a:off x="12358252" y="17463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V="1">
            <a:off x="13037126" y="34608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13009418" y="4506889"/>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V="1">
            <a:off x="12510652" y="18987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V="1">
            <a:off x="12663052" y="20511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V="1">
            <a:off x="12815452" y="22035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V="1">
            <a:off x="12967852" y="23559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V="1">
            <a:off x="13120252" y="2508375"/>
            <a:ext cx="1330036" cy="14197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V="1">
            <a:off x="13037124" y="36132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flipV="1">
            <a:off x="13037122" y="37656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flipV="1">
            <a:off x="13037120" y="39180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flipV="1">
            <a:off x="13037118" y="40704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flipV="1">
            <a:off x="13037116" y="42228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flipV="1">
            <a:off x="13037114" y="4375277"/>
            <a:ext cx="1177636" cy="100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13009418" y="4637518"/>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13009418" y="4768147"/>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13009418" y="4898776"/>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13009418" y="5029405"/>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13009418" y="5160034"/>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13009418" y="5421289"/>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a:off x="13009418" y="5290663"/>
            <a:ext cx="2737572" cy="7855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4" name="Group 53"/>
          <p:cNvGrpSpPr/>
          <p:nvPr/>
        </p:nvGrpSpPr>
        <p:grpSpPr>
          <a:xfrm>
            <a:off x="11991091" y="5066383"/>
            <a:ext cx="3124217" cy="3329471"/>
            <a:chOff x="11991092" y="5066384"/>
            <a:chExt cx="2313726" cy="2396598"/>
          </a:xfrm>
        </p:grpSpPr>
        <p:cxnSp>
          <p:nvCxnSpPr>
            <p:cNvPr id="22" name="Straight Arrow Connector 21"/>
            <p:cNvCxnSpPr/>
            <p:nvPr/>
          </p:nvCxnSpPr>
          <p:spPr>
            <a:xfrm>
              <a:off x="12988636" y="5066384"/>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12863943" y="5206677"/>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2739250" y="5346970"/>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2614557" y="5487263"/>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12489864" y="5627556"/>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a:off x="12365171" y="5767849"/>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12240478" y="5908142"/>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2115785" y="6048435"/>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1991092" y="6188728"/>
              <a:ext cx="1316182" cy="1274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2581856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Fast data and active UI</a:t>
            </a:r>
            <a:endParaRPr lang="nl-NL" dirty="0"/>
          </a:p>
        </p:txBody>
      </p:sp>
      <p:sp>
        <p:nvSpPr>
          <p:cNvPr id="3" name="Text Placeholder 2"/>
          <p:cNvSpPr>
            <a:spLocks noGrp="1"/>
          </p:cNvSpPr>
          <p:nvPr>
            <p:ph type="body" sz="quarter" idx="10"/>
          </p:nvPr>
        </p:nvSpPr>
        <p:spPr/>
        <p:txBody>
          <a:bodyPr>
            <a:normAutofit/>
          </a:bodyPr>
          <a:lstStyle/>
          <a:p>
            <a:r>
              <a:rPr lang="en-US" dirty="0" smtClean="0"/>
              <a:t>Handle </a:t>
            </a:r>
            <a:r>
              <a:rPr lang="en-US" dirty="0" smtClean="0"/>
              <a:t>[data | event] influx</a:t>
            </a:r>
            <a:endParaRPr lang="en-US" dirty="0" smtClean="0"/>
          </a:p>
          <a:p>
            <a:r>
              <a:rPr lang="en-US" dirty="0"/>
              <a:t>Analyze in real time</a:t>
            </a:r>
          </a:p>
          <a:p>
            <a:r>
              <a:rPr lang="en-US" dirty="0" smtClean="0"/>
              <a:t>Publish </a:t>
            </a:r>
            <a:r>
              <a:rPr lang="en-US" dirty="0" smtClean="0"/>
              <a:t>findings </a:t>
            </a:r>
            <a:r>
              <a:rPr lang="en-US" dirty="0" smtClean="0"/>
              <a:t>instantaneously</a:t>
            </a:r>
            <a:endParaRPr lang="en-US" dirty="0" smtClean="0"/>
          </a:p>
          <a:p>
            <a:r>
              <a:rPr lang="en-US" dirty="0" smtClean="0"/>
              <a:t>Update UI &amp; notify end user immediately</a:t>
            </a:r>
          </a:p>
          <a:p>
            <a:pPr lvl="1"/>
            <a:r>
              <a:rPr lang="en-US" i="1" dirty="0" smtClean="0"/>
              <a:t>Convince end user that the UI is (still) active (and no F5 is required)</a:t>
            </a:r>
          </a:p>
          <a:p>
            <a:endParaRPr lang="en-US" dirty="0"/>
          </a:p>
          <a:p>
            <a:r>
              <a:rPr lang="en-US" dirty="0" smtClean="0"/>
              <a:t>Decoupled components</a:t>
            </a:r>
          </a:p>
          <a:p>
            <a:r>
              <a:rPr lang="en-US" dirty="0" smtClean="0"/>
              <a:t>No data loss when a component is temporarily down</a:t>
            </a:r>
          </a:p>
          <a:p>
            <a:r>
              <a:rPr lang="en-US" dirty="0" smtClean="0"/>
              <a:t>Scalable with volume of events and of number of clients</a:t>
            </a:r>
            <a:endParaRPr lang="en-US" dirty="0"/>
          </a:p>
          <a:p>
            <a:pPr marL="0" indent="0">
              <a:buNone/>
            </a:pPr>
            <a:endParaRPr lang="nl-NL" dirty="0"/>
          </a:p>
        </p:txBody>
      </p:sp>
    </p:spTree>
    <p:extLst>
      <p:ext uri="{BB962C8B-B14F-4D97-AF65-F5344CB8AC3E}">
        <p14:creationId xmlns:p14="http://schemas.microsoft.com/office/powerpoint/2010/main" val="3460581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theme/_rels/theme2.xml.rels><?xml version="1.0" encoding="UTF-8" standalone="yes"?>
<Relationships xmlns="http://schemas.openxmlformats.org/package/2006/relationships"><Relationship Id="rId1" Type="http://schemas.openxmlformats.org/officeDocument/2006/relationships/image" Target="../media/image15.png"/></Relationships>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6_Office Theme">
  <a:themeElements>
    <a:clrScheme name="">
      <a:dk1>
        <a:srgbClr val="000000"/>
      </a:dk1>
      <a:lt1>
        <a:srgbClr val="FFFFFF"/>
      </a:lt1>
      <a:dk2>
        <a:srgbClr val="53585F"/>
      </a:dk2>
      <a:lt2>
        <a:srgbClr val="DCDEE0"/>
      </a:lt2>
      <a:accent1>
        <a:srgbClr val="0365C0"/>
      </a:accent1>
      <a:accent2>
        <a:srgbClr val="00882B"/>
      </a:accent2>
      <a:accent3>
        <a:srgbClr val="FFFFFF"/>
      </a:accent3>
      <a:accent4>
        <a:srgbClr val="000000"/>
      </a:accent4>
      <a:accent5>
        <a:srgbClr val="AAB8DC"/>
      </a:accent5>
      <a:accent6>
        <a:srgbClr val="007B26"/>
      </a:accent6>
      <a:hlink>
        <a:srgbClr val="0000FF"/>
      </a:hlink>
      <a:folHlink>
        <a:srgbClr val="FF00FF"/>
      </a:folHlink>
    </a:clrScheme>
    <a:fontScheme name="Office Theme">
      <a:majorFont>
        <a:latin typeface="Arial Bold"/>
        <a:ea typeface="ＭＳ Ｐゴシック"/>
        <a:cs typeface="Arial Bold"/>
      </a:majorFont>
      <a:minorFont>
        <a:latin typeface="Arial Bold"/>
        <a:ea typeface="ＭＳ Ｐゴシック"/>
        <a:cs typeface="Arial Bol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spDef>
    <a:lnDef>
      <a:spPr bwMode="auto">
        <a:xfrm>
          <a:off x="0" y="0"/>
          <a:ext cx="1" cy="1"/>
        </a:xfrm>
        <a:custGeom>
          <a:avLst/>
          <a:gdLst/>
          <a:ahLst/>
          <a:cxnLst/>
          <a:rect l="0" t="0" r="0" b="0"/>
          <a:pathLst/>
        </a:custGeom>
        <a:blipFill dpi="0" rotWithShape="0">
          <a:blip xmlns:r="http://schemas.openxmlformats.org/officeDocument/2006/relationships" r:embed="rId1"/>
          <a:srcRect/>
          <a:tile tx="0" ty="0" sx="100000" sy="100000" flip="none" algn="tl"/>
        </a:blipFill>
        <a:ln w="25400" cap="flat" cmpd="sng" algn="ctr">
          <a:solidFill>
            <a:srgbClr val="000000"/>
          </a:solidFill>
          <a:prstDash val="solid"/>
          <a:miter lim="0"/>
          <a:headEnd type="none" w="med" len="med"/>
          <a:tailEnd type="none" w="med" len="med"/>
        </a:ln>
        <a:effectLst>
          <a:outerShdw blurRad="38100" dist="25400" dir="5400000" algn="ctr" rotWithShape="0">
            <a:srgbClr val="000000">
              <a:alpha val="50000"/>
            </a:srgbClr>
          </a:outerShdw>
        </a:effectLst>
      </a:spPr>
      <a:bodyPr vert="horz" wrap="square" lIns="50800" tIns="50800" rIns="50800" bIns="50800" numCol="1" anchor="ctr" anchorCtr="0" compatLnSpc="1">
        <a:prstTxWarp prst="textNoShape">
          <a:avLst/>
        </a:prstTxWarp>
      </a:bodyPr>
      <a:lstStyle>
        <a:defPPr marL="228600" marR="0" indent="0" algn="ctr" defTabSz="546100" rtl="0" eaLnBrk="1" fontAlgn="base" latinLnBrk="0" hangingPunct="0">
          <a:lnSpc>
            <a:spcPct val="100000"/>
          </a:lnSpc>
          <a:spcBef>
            <a:spcPct val="0"/>
          </a:spcBef>
          <a:spcAft>
            <a:spcPct val="0"/>
          </a:spcAft>
          <a:buClrTx/>
          <a:buSzTx/>
          <a:buFontTx/>
          <a:buNone/>
          <a:tabLst/>
          <a:defRPr kumimoji="0" lang="en-US" sz="3200" b="0" i="0" u="none" strike="noStrike" cap="none" normalizeH="0" baseline="0">
            <a:ln>
              <a:noFill/>
            </a:ln>
            <a:solidFill>
              <a:srgbClr val="000000"/>
            </a:solidFill>
            <a:effectLst/>
            <a:latin typeface="Gill Sans" charset="0"/>
            <a:ea typeface="ＭＳ Ｐゴシック" charset="0"/>
            <a:cs typeface="Gill Sans" charset="0"/>
            <a:sym typeface="Gill Sans" charset="0"/>
          </a:defRPr>
        </a:defPPr>
      </a:lst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6451</TotalTime>
  <Words>1453</Words>
  <Application>Microsoft Office PowerPoint</Application>
  <PresentationFormat>Custom</PresentationFormat>
  <Paragraphs>431</Paragraphs>
  <Slides>61</Slides>
  <Notes>14</Notes>
  <HiddenSlides>1</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61</vt:i4>
      </vt:variant>
    </vt:vector>
  </HeadingPairs>
  <TitlesOfParts>
    <vt:vector size="73" baseType="lpstr">
      <vt:lpstr>ＭＳ Ｐゴシック</vt:lpstr>
      <vt:lpstr>ＭＳ Ｐゴシック</vt:lpstr>
      <vt:lpstr>Arial</vt:lpstr>
      <vt:lpstr>Arial Bold</vt:lpstr>
      <vt:lpstr>Arial Narrow</vt:lpstr>
      <vt:lpstr>Arial Unicode MS</vt:lpstr>
      <vt:lpstr>Calibri</vt:lpstr>
      <vt:lpstr>Gill Sans</vt:lpstr>
      <vt:lpstr>Lucida Console</vt:lpstr>
      <vt:lpstr>Trebuchet MS Bold</vt:lpstr>
      <vt:lpstr>AMIS_WIDESCREEN</vt:lpstr>
      <vt:lpstr>6_Office Theme</vt:lpstr>
      <vt:lpstr>Real Time UI with Apache Kafka  Streaming Analytics of Fast Data and Server Push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Fast data and active UI</vt:lpstr>
      <vt:lpstr>PowerPoint Presentation</vt:lpstr>
      <vt:lpstr>The case at hand</vt:lpstr>
      <vt:lpstr>The Code</vt:lpstr>
      <vt:lpstr>Events</vt:lpstr>
      <vt:lpstr>Requirements for Event capability </vt:lpstr>
      <vt:lpstr>Introducing Apache Kafka</vt:lpstr>
      <vt:lpstr>PowerPoint Presentation</vt:lpstr>
      <vt:lpstr>Kafka terminology</vt:lpstr>
      <vt:lpstr>PowerPoint Presentation</vt:lpstr>
      <vt:lpstr>The case at hand – step one</vt:lpstr>
      <vt:lpstr>The case at hand – step one and a half</vt:lpstr>
      <vt:lpstr>The case at hand – step one and two</vt:lpstr>
      <vt:lpstr>PowerPoint Presentation</vt:lpstr>
      <vt:lpstr>PowerPoint Presentation</vt:lpstr>
      <vt:lpstr>PowerPoint Presentation</vt:lpstr>
      <vt:lpstr>Kafka consumer in node gets events pushed into application</vt:lpstr>
      <vt:lpstr>Web App registers listener with Kafka Event Consumer</vt:lpstr>
      <vt:lpstr>The case at hand Server sent events for push back</vt:lpstr>
      <vt:lpstr>Server sent event – server side</vt:lpstr>
      <vt:lpstr>Server sent event – Client side</vt:lpstr>
      <vt:lpstr>Live tweet stream</vt:lpstr>
      <vt:lpstr>The case at hand Tweet Likes – client to server to all clients</vt:lpstr>
      <vt:lpstr>The case at hand Web sockets – for bi directional push</vt:lpstr>
      <vt:lpstr>Websockets – server side</vt:lpstr>
      <vt:lpstr>Websockets – Client side - publishing</vt:lpstr>
      <vt:lpstr>Websockets – Client side - Consuming</vt:lpstr>
      <vt:lpstr>Tweet likes broadcasting</vt:lpstr>
      <vt:lpstr>The case at hand: Running Count Streaming analysis of tweet events </vt:lpstr>
      <vt:lpstr>The case at hand - Streaming analysis of Tweets</vt:lpstr>
      <vt:lpstr>Kafka streams</vt:lpstr>
      <vt:lpstr>Kafka streams</vt:lpstr>
      <vt:lpstr>Example of Kafka streams</vt:lpstr>
      <vt:lpstr>Add Kafka Streams capabilities to any Java application</vt:lpstr>
      <vt:lpstr>Kafka streams –  running count tweets per conference</vt:lpstr>
      <vt:lpstr>Wouldn’t it be nice if you could just do</vt:lpstr>
      <vt:lpstr>KSQL – Continuous Queries – processing event streams like tables</vt:lpstr>
      <vt:lpstr>Running tweet Count Through KSQL</vt:lpstr>
      <vt:lpstr>Running tweet Count Through KSQL</vt:lpstr>
      <vt:lpstr>Running tweet Count Through KSQL</vt:lpstr>
      <vt:lpstr>KSQL Running count of tweets per tag results published on kafka topic</vt:lpstr>
      <vt:lpstr>Streaming tweet analytics - pushed to client</vt:lpstr>
      <vt:lpstr>KSQL interfaces</vt:lpstr>
      <vt:lpstr>Stream[ing] analytics</vt:lpstr>
      <vt:lpstr>The case at hand - Streaming analysis  of Tweet likes</vt:lpstr>
      <vt:lpstr>The case at hand - Streaming analysis  of Tweet likes</vt:lpstr>
      <vt:lpstr>Websockets – server side</vt:lpstr>
      <vt:lpstr>Create stream from topic &amp; Table from stream</vt:lpstr>
      <vt:lpstr>Create stream from table &amp; enriched stream from stream</vt:lpstr>
      <vt:lpstr>Running Top 3 of  best liked tweets per conference</vt:lpstr>
      <vt:lpstr>End to end flow Cloud Enabled</vt:lpstr>
      <vt:lpstr>Conclusion</vt:lpstr>
      <vt:lpstr>PowerPoint Presentation</vt:lpstr>
    </vt:vector>
  </TitlesOfParts>
  <Company>Conclusion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omc; cloud</cp:keywords>
  <cp:lastModifiedBy>Lucas Jellema</cp:lastModifiedBy>
  <cp:revision>185</cp:revision>
  <dcterms:created xsi:type="dcterms:W3CDTF">2016-11-24T07:31:17Z</dcterms:created>
  <dcterms:modified xsi:type="dcterms:W3CDTF">2018-05-06T14:21:57Z</dcterms:modified>
</cp:coreProperties>
</file>